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6"/>
  </p:notes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59" r:id="rId10"/>
    <p:sldId id="261" r:id="rId11"/>
    <p:sldId id="263" r:id="rId12"/>
    <p:sldId id="264" r:id="rId13"/>
    <p:sldId id="262" r:id="rId14"/>
    <p:sldId id="26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DEEAF-4072-4800-B7C0-4990E81DC07D}" type="datetimeFigureOut">
              <a:rPr lang="ru-RU" smtClean="0"/>
              <a:t>12.05.2026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BCA8A-0485-49C8-8E1F-5BC4A6038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731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404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61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24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1496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897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07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5/12/2026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841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5/12/2026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54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5/12/2026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090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5/12/2026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45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5/12/2026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06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5/12/2026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92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5/12/2026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1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  <p:sldLayoutId id="2147483687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ilburstravels.com/category/central-asia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oderndiplomacy.eu/2019/01/30/transformation-of-uzbekistan-how-smooth-transition-in-elite-class-is-reshaping-the-country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islifeoftravel.com/uzbekistan/guide-itinerary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ipadvisor.com/AttractionProductReview-g293968-d19530852-Tashkent_City_at_Night-Tashkent_Tashkent_Province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uzreport.news/politics/oliy-majlis-senatining-tortinchi-yalpi-majlisi-videokonferensaloqa-shaklida-otkaziladi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allpapers.com/wallpapers/uzbekistan-khiva-city-aerial-view-wy0xdod6kx9i0w79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patriasonmiszapatos.com/guia-de-viaje-a-uzbekistan-ruta-de-la-seda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10135D4-D3A1-4556-B91B-4A12069D4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9BC5C1-4DAC-5281-0A1B-C02A1F31C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9552" r="9091" b="4690"/>
          <a:stretch>
            <a:fillRect/>
          </a:stretch>
        </p:blipFill>
        <p:spPr>
          <a:xfrm>
            <a:off x="20" y="-1"/>
            <a:ext cx="12191980" cy="685800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9CCD9CD-49AE-3D3E-923B-81ECD3FBF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2015" y="-752015"/>
            <a:ext cx="6858000" cy="836203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5000">
                <a:srgbClr val="000000">
                  <a:alpha val="50000"/>
                </a:srgbClr>
              </a:gs>
              <a:gs pos="100000">
                <a:srgbClr val="000000">
                  <a:alpha val="6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E4FD73-F38E-A61C-3C84-6913F022E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6918" y="3429000"/>
            <a:ext cx="4506064" cy="1888742"/>
          </a:xfrm>
        </p:spPr>
        <p:txBody>
          <a:bodyPr>
            <a:normAutofit/>
          </a:bodyPr>
          <a:lstStyle/>
          <a:p>
            <a:pPr algn="l"/>
            <a:r>
              <a:rPr lang="en-US" sz="3100">
                <a:solidFill>
                  <a:srgbClr val="FFFFFF"/>
                </a:solidFill>
              </a:rPr>
              <a:t>Uzbekistan's Digital Court Reform: Integrating AI into Civil Justice</a:t>
            </a:r>
            <a:endParaRPr lang="ru-RU" sz="31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2A5597-D04B-696A-CCC7-22E973C0A3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6916" y="5428229"/>
            <a:ext cx="4506066" cy="899643"/>
          </a:xfrm>
        </p:spPr>
        <p:txBody>
          <a:bodyPr>
            <a:normAutofit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By Abbosbek Ochilboev</a:t>
            </a: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9643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168CC5-EE1E-D339-3362-4DB45FF62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F447467-474F-7A46-9B55-A89C6B0DA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0746F5A-CE54-25F3-9EBA-AF616B289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091" t="12757" b="2352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A9CCD9CD-49AE-3D3E-923B-81ECD3FBF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581985" y="-752015"/>
            <a:ext cx="6858000" cy="836203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5000">
                <a:srgbClr val="000000">
                  <a:alpha val="50000"/>
                </a:srgbClr>
              </a:gs>
              <a:gs pos="100000">
                <a:srgbClr val="000000">
                  <a:alpha val="6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83E5C8-B723-6D6A-42A7-0951840B23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19303" y="192984"/>
            <a:ext cx="4738347" cy="1986802"/>
          </a:xfrm>
        </p:spPr>
        <p:txBody>
          <a:bodyPr>
            <a:normAutofit/>
          </a:bodyPr>
          <a:lstStyle/>
          <a:p>
            <a:pPr algn="r"/>
            <a:r>
              <a:rPr lang="en-US" sz="3600" dirty="0"/>
              <a:t>The 2024–2025 AI Policy Package</a:t>
            </a:r>
            <a:endParaRPr lang="ru-RU" sz="3400" dirty="0">
              <a:solidFill>
                <a:srgbClr val="FFFFFF"/>
              </a:solidFill>
            </a:endParaRP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1C442742-5608-A6E3-A656-1F4A7A7EEDE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7452851" y="2551837"/>
            <a:ext cx="459166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National AI Strategy (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Oct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2024)</a:t>
            </a:r>
            <a:endParaRPr kumimoji="0" lang="en-US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Decree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PF-140 / Digital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Court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Aug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2025) </a:t>
            </a:r>
            <a:endParaRPr kumimoji="0" lang="en-US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Law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on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AI (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Nov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2025) </a:t>
            </a:r>
          </a:p>
        </p:txBody>
      </p:sp>
    </p:spTree>
    <p:extLst>
      <p:ext uri="{BB962C8B-B14F-4D97-AF65-F5344CB8AC3E}">
        <p14:creationId xmlns:p14="http://schemas.microsoft.com/office/powerpoint/2010/main" val="30588035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D7F9BD-7475-E257-BC11-77A6EBB00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E5473D2-DD46-DFAF-84EC-264D6CE58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0E9D69-0A2F-2FAD-3D77-AB531D61F6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67756" y="244607"/>
            <a:ext cx="4824244" cy="769396"/>
          </a:xfrm>
        </p:spPr>
        <p:txBody>
          <a:bodyPr>
            <a:normAutofit/>
          </a:bodyPr>
          <a:lstStyle/>
          <a:p>
            <a:pPr algn="l"/>
            <a:r>
              <a:rPr lang="uz-Latn-UZ" sz="3600" dirty="0" err="1"/>
              <a:t>Five</a:t>
            </a:r>
            <a:r>
              <a:rPr lang="uz-Latn-UZ" sz="3600" dirty="0"/>
              <a:t> </a:t>
            </a:r>
            <a:r>
              <a:rPr lang="uz-Latn-UZ" sz="3600" dirty="0" err="1"/>
              <a:t>Structural</a:t>
            </a:r>
            <a:r>
              <a:rPr lang="uz-Latn-UZ" sz="3600" dirty="0"/>
              <a:t> </a:t>
            </a:r>
            <a:r>
              <a:rPr lang="uz-Latn-UZ" sz="3600" dirty="0" err="1"/>
              <a:t>Gaps</a:t>
            </a:r>
            <a:endParaRPr lang="ru-RU" sz="3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CC98C9-A01F-5221-43D8-0F7C5FB8F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562" r="7491" b="-1"/>
          <a:stretch>
            <a:fillRect/>
          </a:stretch>
        </p:blipFill>
        <p:spPr>
          <a:xfrm>
            <a:off x="2" y="10"/>
            <a:ext cx="7367752" cy="6857990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E2851D4C-CC16-94E2-DFD8-AB62CCC6FD0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7462576" y="1149248"/>
            <a:ext cx="4634602" cy="4923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Legal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framework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Procedural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rules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Data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protection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&amp;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training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data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Judicial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independence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&amp;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automation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bias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Capacity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multilingualism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infrastructure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77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1D3042-DAA5-3F56-9497-5D86DE445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1E0DC6F-DB0E-DBE1-8178-AE81BC6B9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31501E-FD39-AA98-718C-135B69BE16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9296" r="9091" b="4095"/>
          <a:stretch>
            <a:fillRect/>
          </a:stretch>
        </p:blipFill>
        <p:spPr>
          <a:xfrm>
            <a:off x="20" y="-1"/>
            <a:ext cx="12191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4D07BF5-D29E-918E-55FE-747AF2A0E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66726" cy="685800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1B2C9F-54D6-B4E5-22CD-C74F377ED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205275"/>
            <a:ext cx="3795252" cy="984428"/>
          </a:xfrm>
        </p:spPr>
        <p:txBody>
          <a:bodyPr anchor="t">
            <a:normAutofit/>
          </a:bodyPr>
          <a:lstStyle/>
          <a:p>
            <a:pPr algn="l"/>
            <a:r>
              <a:rPr lang="uz-Latn-UZ" sz="3200" dirty="0" err="1"/>
              <a:t>Comparative</a:t>
            </a:r>
            <a:r>
              <a:rPr lang="uz-Latn-UZ" sz="3200" dirty="0"/>
              <a:t> </a:t>
            </a:r>
            <a:r>
              <a:rPr lang="uz-Latn-UZ" sz="3200" dirty="0" err="1"/>
              <a:t>Lessons</a:t>
            </a:r>
            <a:endParaRPr lang="ru-RU" sz="3000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C37A9797-EAF2-5305-FD9B-78B172887D0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-78057" y="1189703"/>
            <a:ext cx="4444783" cy="4992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China —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deploy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first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regulate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later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→ </a:t>
            </a:r>
            <a:r>
              <a:rPr kumimoji="0" lang="ru-RU" altLang="ru-RU" sz="1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don't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Singapore —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sequence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by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case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type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Estonia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—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communicate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clearly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"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robot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judge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Brazil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— AI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triage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not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adjudication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Council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of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Europe —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regulatory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benchmark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595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2CC1E4F-F1F0-B945-BE50-C72A7103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CF37E2-DFC0-9426-10F7-121237FF7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6171" y="119567"/>
            <a:ext cx="3923071" cy="1935376"/>
          </a:xfrm>
        </p:spPr>
        <p:txBody>
          <a:bodyPr anchor="b">
            <a:normAutofit/>
          </a:bodyPr>
          <a:lstStyle/>
          <a:p>
            <a:r>
              <a:rPr lang="uz-Latn-UZ" dirty="0" err="1"/>
              <a:t>Seven</a:t>
            </a:r>
            <a:r>
              <a:rPr lang="uz-Latn-UZ" dirty="0"/>
              <a:t> </a:t>
            </a:r>
            <a:r>
              <a:rPr lang="uz-Latn-UZ" dirty="0" err="1"/>
              <a:t>Sequenced</a:t>
            </a:r>
            <a:r>
              <a:rPr lang="uz-Latn-UZ" dirty="0"/>
              <a:t> </a:t>
            </a:r>
            <a:r>
              <a:rPr lang="uz-Latn-UZ" dirty="0" err="1"/>
              <a:t>Directives</a:t>
            </a:r>
            <a:endParaRPr lang="ru-RU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8A4424-F16F-8AC6-61D9-FA88D23B9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263" r="8846"/>
          <a:stretch>
            <a:fillRect/>
          </a:stretch>
        </p:blipFill>
        <p:spPr>
          <a:xfrm>
            <a:off x="20" y="10"/>
            <a:ext cx="772339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855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0B98925-0550-1AFB-C1DC-02792400F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6ED0EB-C789-6804-F2A6-0E53F0CAC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593" y="340661"/>
            <a:ext cx="7326472" cy="787897"/>
          </a:xfrm>
        </p:spPr>
        <p:txBody>
          <a:bodyPr vert="horz" wrap="square" lIns="91440" tIns="45720" rIns="91440" bIns="45720" rtlCol="0" anchor="b">
            <a:normAutofit/>
          </a:bodyPr>
          <a:lstStyle/>
          <a:p>
            <a:r>
              <a:rPr lang="en-US" sz="4000"/>
              <a:t>Conclusion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13D048-7172-A227-7C88-E4173ECE21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8307" b="2643"/>
          <a:stretch>
            <a:fillRect/>
          </a:stretch>
        </p:blipFill>
        <p:spPr>
          <a:xfrm>
            <a:off x="20" y="1238596"/>
            <a:ext cx="12191979" cy="561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38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F182B1-1D00-E61B-B82E-89B16B078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1E0DC6F-DB0E-DBE1-8178-AE81BC6B9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C936E8-E9C7-AC0C-1354-7F6AF5FD8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91" r="909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4D07BF5-D29E-918E-55FE-747AF2A0E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66726" cy="685800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7A149A-26A5-074F-6DA3-35501798F5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571" y="416942"/>
            <a:ext cx="4062139" cy="1333200"/>
          </a:xfrm>
        </p:spPr>
        <p:txBody>
          <a:bodyPr anchor="t">
            <a:normAutofit/>
          </a:bodyPr>
          <a:lstStyle/>
          <a:p>
            <a:pPr algn="l"/>
            <a:r>
              <a:rPr lang="uz-Latn-UZ" sz="3200" dirty="0" err="1"/>
              <a:t>Why</a:t>
            </a:r>
            <a:r>
              <a:rPr lang="uz-Latn-UZ" sz="3200" dirty="0"/>
              <a:t> </a:t>
            </a:r>
            <a:r>
              <a:rPr lang="uz-Latn-UZ" sz="3200" dirty="0" err="1"/>
              <a:t>Structural</a:t>
            </a:r>
            <a:r>
              <a:rPr lang="uz-Latn-UZ" sz="3200" dirty="0"/>
              <a:t> </a:t>
            </a:r>
            <a:r>
              <a:rPr lang="uz-Latn-UZ" sz="3200" dirty="0" err="1"/>
              <a:t>Reform</a:t>
            </a:r>
            <a:r>
              <a:rPr lang="uz-Latn-UZ" sz="3200" dirty="0"/>
              <a:t>?</a:t>
            </a:r>
            <a:endParaRPr lang="ru-RU" sz="3000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C63278A-C119-1F2A-4196-FCDB4DF52A9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16571" y="1468395"/>
            <a:ext cx="399302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Access </a:t>
            </a:r>
            <a:r>
              <a:rPr kumimoji="0" lang="ru-RU" altLang="ru-RU" sz="1800" b="0" i="1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problem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—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most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civil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disputes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never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reach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the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courts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endParaRPr kumimoji="0" lang="en-US" altLang="ru-RU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1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Consistency</a:t>
            </a:r>
            <a:r>
              <a:rPr kumimoji="0" lang="ru-RU" altLang="ru-RU" sz="1800" b="0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1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problem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—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anchoring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and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bias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shape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judicial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outcomes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endParaRPr kumimoji="0" lang="en-US" altLang="ru-RU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ru-RU" dirty="0">
              <a:latin typeface="Arial" panose="020B0604020202020204" pitchFamily="34" charset="0"/>
            </a:endParaRPr>
          </a:p>
          <a:p>
            <a:pPr lvl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/>
              <a:t>Procedural reform alone cannot fix this.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30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11094415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9A9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PART II  /  EVIDENCE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713232"/>
            <a:ext cx="11094415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Myth of the Rational Judge</a:t>
            </a:r>
            <a:endParaRPr lang="en-US" sz="3000" dirty="0"/>
          </a:p>
        </p:txBody>
      </p:sp>
      <p:sp>
        <p:nvSpPr>
          <p:cNvPr id="4" name="Text 2"/>
          <p:cNvSpPr/>
          <p:nvPr/>
        </p:nvSpPr>
        <p:spPr>
          <a:xfrm>
            <a:off x="548640" y="2011680"/>
            <a:ext cx="11094415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400" i="1" dirty="0">
                <a:solidFill>
                  <a:srgbClr val="5A6178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Independent.  Neutral.  Unbiased.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548640" y="2743200"/>
            <a:ext cx="11094415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Is this who decides?</a:t>
            </a:r>
            <a:endParaRPr lang="en-US" sz="4800" dirty="0"/>
          </a:p>
        </p:txBody>
      </p:sp>
      <p:sp>
        <p:nvSpPr>
          <p:cNvPr id="6" name="Shape 4"/>
          <p:cNvSpPr/>
          <p:nvPr/>
        </p:nvSpPr>
        <p:spPr>
          <a:xfrm>
            <a:off x="2286000" y="4206240"/>
            <a:ext cx="7619695" cy="1463040"/>
          </a:xfrm>
          <a:prstGeom prst="rect">
            <a:avLst/>
          </a:prstGeom>
          <a:solidFill>
            <a:srgbClr val="F8F9FC"/>
          </a:solidFill>
          <a:ln w="12700">
            <a:solidFill>
              <a:srgbClr val="D6DBE7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7" name="Shape 5"/>
          <p:cNvSpPr/>
          <p:nvPr/>
        </p:nvSpPr>
        <p:spPr>
          <a:xfrm>
            <a:off x="2286000" y="4206240"/>
            <a:ext cx="73152" cy="1463040"/>
          </a:xfrm>
          <a:prstGeom prst="rect">
            <a:avLst/>
          </a:prstGeom>
          <a:solidFill>
            <a:srgbClr val="C9A961"/>
          </a:solidFill>
          <a:ln w="12700">
            <a:solidFill>
              <a:srgbClr val="C9A961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8" name="Text 6"/>
          <p:cNvSpPr/>
          <p:nvPr/>
        </p:nvSpPr>
        <p:spPr>
          <a:xfrm>
            <a:off x="2560320" y="4343400"/>
            <a:ext cx="7071055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400" dirty="0">
                <a:solidFill>
                  <a:srgbClr val="C9A9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FIVE STUDIES TEST THE ASSUMPTION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2560320" y="4709160"/>
            <a:ext cx="707105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Hunger  •  Anchoring  •  Sleep  •  Elections  •  Race &amp; Appearance</a:t>
            </a: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>
            <a:off x="2560320" y="5212080"/>
            <a:ext cx="7071055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Each one moves outcomes. None appear in any code.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11185855" y="6492240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A61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11094415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9A9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STUDY 1  /  HUNGER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713232"/>
            <a:ext cx="11094415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Hungry Judges and Parole Decisions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548640" y="1920240"/>
            <a:ext cx="5120640" cy="3931920"/>
          </a:xfrm>
          <a:prstGeom prst="rect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5" name="Shape 3"/>
          <p:cNvSpPr/>
          <p:nvPr/>
        </p:nvSpPr>
        <p:spPr>
          <a:xfrm>
            <a:off x="548640" y="1920240"/>
            <a:ext cx="91440" cy="3931920"/>
          </a:xfrm>
          <a:prstGeom prst="rect">
            <a:avLst/>
          </a:prstGeom>
          <a:solidFill>
            <a:srgbClr val="C9A961"/>
          </a:solidFill>
          <a:ln w="12700">
            <a:solidFill>
              <a:srgbClr val="C9A961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6" name="Text 4"/>
          <p:cNvSpPr/>
          <p:nvPr/>
        </p:nvSpPr>
        <p:spPr>
          <a:xfrm>
            <a:off x="914400" y="2148840"/>
            <a:ext cx="4572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9A9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FINDING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914400" y="2560320"/>
            <a:ext cx="4572000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65% → 0%</a:t>
            </a:r>
            <a:endParaRPr lang="en-US" sz="6400" dirty="0"/>
          </a:p>
        </p:txBody>
      </p:sp>
      <p:sp>
        <p:nvSpPr>
          <p:cNvPr id="8" name="Text 6"/>
          <p:cNvSpPr/>
          <p:nvPr/>
        </p:nvSpPr>
        <p:spPr>
          <a:xfrm>
            <a:off x="914400" y="4297680"/>
            <a:ext cx="45720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Parole approval rate from</a:t>
            </a:r>
            <a:endParaRPr lang="en-US" sz="1600" dirty="0"/>
          </a:p>
          <a:p>
            <a:pPr marL="0" indent="0">
              <a:buNone/>
            </a:pPr>
            <a:r>
              <a:rPr lang="en-US" sz="1600" i="1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right after a meal break</a:t>
            </a:r>
            <a:endParaRPr lang="en-US" sz="1600" dirty="0"/>
          </a:p>
          <a:p>
            <a:pPr marL="0" indent="0">
              <a:buNone/>
            </a:pPr>
            <a:r>
              <a:rPr lang="en-US" sz="1600" i="1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 right before the next one.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6035040" y="2148840"/>
            <a:ext cx="5608015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9A9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SAMPLE</a:t>
            </a:r>
            <a:endParaRPr lang="en-US" sz="1100" dirty="0"/>
          </a:p>
        </p:txBody>
      </p:sp>
      <p:sp>
        <p:nvSpPr>
          <p:cNvPr id="10" name="Text 8"/>
          <p:cNvSpPr/>
          <p:nvPr/>
        </p:nvSpPr>
        <p:spPr>
          <a:xfrm>
            <a:off x="6035040" y="2423160"/>
            <a:ext cx="5608015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More than 1,000 parole hearings before experienced Israeli judges.</a:t>
            </a:r>
            <a:endParaRPr lang="en-US" sz="1500" dirty="0"/>
          </a:p>
        </p:txBody>
      </p:sp>
      <p:sp>
        <p:nvSpPr>
          <p:cNvPr id="11" name="Shape 9"/>
          <p:cNvSpPr/>
          <p:nvPr/>
        </p:nvSpPr>
        <p:spPr>
          <a:xfrm>
            <a:off x="6035040" y="3520440"/>
            <a:ext cx="5333695" cy="0"/>
          </a:xfrm>
          <a:prstGeom prst="line">
            <a:avLst/>
          </a:prstGeom>
          <a:noFill/>
          <a:ln w="12700">
            <a:solidFill>
              <a:srgbClr val="D6DBE7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12" name="Text 10"/>
          <p:cNvSpPr/>
          <p:nvPr/>
        </p:nvSpPr>
        <p:spPr>
          <a:xfrm>
            <a:off x="6035040" y="3657600"/>
            <a:ext cx="5608015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9A9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CITATION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6035040" y="3931920"/>
            <a:ext cx="5608015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Danziger, S., Levav, J., &amp; Avnaim-Pesso, L. (2011). Extraneous Factors in Judicial Decisions. PNAS 108(17), 6889–6892.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6035040" y="4572000"/>
            <a:ext cx="5608015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A617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DOI: 10.1073/pnas.1018033108</a:t>
            </a:r>
            <a:endParaRPr lang="en-US" sz="1000" dirty="0"/>
          </a:p>
        </p:txBody>
      </p:sp>
      <p:sp>
        <p:nvSpPr>
          <p:cNvPr id="15" name="Shape 13"/>
          <p:cNvSpPr/>
          <p:nvPr/>
        </p:nvSpPr>
        <p:spPr>
          <a:xfrm>
            <a:off x="6035040" y="4983480"/>
            <a:ext cx="5333695" cy="0"/>
          </a:xfrm>
          <a:prstGeom prst="line">
            <a:avLst/>
          </a:prstGeom>
          <a:noFill/>
          <a:ln w="12700">
            <a:solidFill>
              <a:srgbClr val="D6DBE7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16" name="Text 14"/>
          <p:cNvSpPr/>
          <p:nvPr/>
        </p:nvSpPr>
        <p:spPr>
          <a:xfrm>
            <a:off x="6035040" y="5120640"/>
            <a:ext cx="5608015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9A9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TAKEAWAY</a:t>
            </a:r>
            <a:endParaRPr lang="en-US" sz="1100" dirty="0"/>
          </a:p>
        </p:txBody>
      </p:sp>
      <p:sp>
        <p:nvSpPr>
          <p:cNvPr id="17" name="Text 15"/>
          <p:cNvSpPr/>
          <p:nvPr/>
        </p:nvSpPr>
        <p:spPr>
          <a:xfrm>
            <a:off x="6035040" y="5394960"/>
            <a:ext cx="5608015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i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prisoner's freedom turned, in part, on when the judge had eaten lunch.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11185855" y="6492240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A61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11094415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9A9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STUDY 2  /  ANCHORING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713232"/>
            <a:ext cx="11094415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Anchoring on Random Numbers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548640" y="1920240"/>
            <a:ext cx="5120640" cy="3931920"/>
          </a:xfrm>
          <a:prstGeom prst="rect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5" name="Shape 3"/>
          <p:cNvSpPr/>
          <p:nvPr/>
        </p:nvSpPr>
        <p:spPr>
          <a:xfrm>
            <a:off x="548640" y="1920240"/>
            <a:ext cx="91440" cy="3931920"/>
          </a:xfrm>
          <a:prstGeom prst="rect">
            <a:avLst/>
          </a:prstGeom>
          <a:solidFill>
            <a:srgbClr val="C9A961"/>
          </a:solidFill>
          <a:ln w="12700">
            <a:solidFill>
              <a:srgbClr val="C9A961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6" name="Text 4"/>
          <p:cNvSpPr/>
          <p:nvPr/>
        </p:nvSpPr>
        <p:spPr>
          <a:xfrm>
            <a:off x="914400" y="2148840"/>
            <a:ext cx="4572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9A9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FINDING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914400" y="2560320"/>
            <a:ext cx="4572000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+8 months</a:t>
            </a:r>
            <a:endParaRPr lang="en-US" sz="6400" dirty="0"/>
          </a:p>
        </p:txBody>
      </p:sp>
      <p:sp>
        <p:nvSpPr>
          <p:cNvPr id="8" name="Text 6"/>
          <p:cNvSpPr/>
          <p:nvPr/>
        </p:nvSpPr>
        <p:spPr>
          <a:xfrm>
            <a:off x="914400" y="4297680"/>
            <a:ext cx="45720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Average sentence increase</a:t>
            </a:r>
            <a:endParaRPr lang="en-US" sz="1600" dirty="0"/>
          </a:p>
          <a:p>
            <a:pPr marL="0" indent="0">
              <a:buNone/>
            </a:pPr>
            <a:r>
              <a:rPr lang="en-US" sz="1600" i="1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when a weighted die was set</a:t>
            </a:r>
            <a:endParaRPr lang="en-US" sz="1600" dirty="0"/>
          </a:p>
          <a:p>
            <a:pPr marL="0" indent="0">
              <a:buNone/>
            </a:pPr>
            <a:r>
              <a:rPr lang="en-US" sz="1600" i="1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 a high number before sentencing.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6035040" y="2148840"/>
            <a:ext cx="5608015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9A9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SAMPLE</a:t>
            </a:r>
            <a:endParaRPr lang="en-US" sz="1100" dirty="0"/>
          </a:p>
        </p:txBody>
      </p:sp>
      <p:sp>
        <p:nvSpPr>
          <p:cNvPr id="10" name="Text 8"/>
          <p:cNvSpPr/>
          <p:nvPr/>
        </p:nvSpPr>
        <p:spPr>
          <a:xfrm>
            <a:off x="6035040" y="2423160"/>
            <a:ext cx="5608015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Experienced German trial judges sentencing in a fictional case.</a:t>
            </a:r>
            <a:endParaRPr lang="en-US" sz="1500" dirty="0"/>
          </a:p>
        </p:txBody>
      </p:sp>
      <p:sp>
        <p:nvSpPr>
          <p:cNvPr id="11" name="Shape 9"/>
          <p:cNvSpPr/>
          <p:nvPr/>
        </p:nvSpPr>
        <p:spPr>
          <a:xfrm>
            <a:off x="6035040" y="3520440"/>
            <a:ext cx="5333695" cy="0"/>
          </a:xfrm>
          <a:prstGeom prst="line">
            <a:avLst/>
          </a:prstGeom>
          <a:noFill/>
          <a:ln w="12700">
            <a:solidFill>
              <a:srgbClr val="D6DBE7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12" name="Text 10"/>
          <p:cNvSpPr/>
          <p:nvPr/>
        </p:nvSpPr>
        <p:spPr>
          <a:xfrm>
            <a:off x="6035040" y="3657600"/>
            <a:ext cx="5608015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9A9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CITATION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6035040" y="3931920"/>
            <a:ext cx="5608015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Englich, B., Mussweiler, T., &amp; Strack, F. (2006). Playing Dice with Criminal Sentences. PSPB 32(2), 188–200.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6035040" y="4572000"/>
            <a:ext cx="5608015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A617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DOI: 10.1177/0146167205282652</a:t>
            </a:r>
            <a:endParaRPr lang="en-US" sz="1000" dirty="0"/>
          </a:p>
        </p:txBody>
      </p:sp>
      <p:sp>
        <p:nvSpPr>
          <p:cNvPr id="15" name="Shape 13"/>
          <p:cNvSpPr/>
          <p:nvPr/>
        </p:nvSpPr>
        <p:spPr>
          <a:xfrm>
            <a:off x="6035040" y="4983480"/>
            <a:ext cx="5333695" cy="0"/>
          </a:xfrm>
          <a:prstGeom prst="line">
            <a:avLst/>
          </a:prstGeom>
          <a:noFill/>
          <a:ln w="12700">
            <a:solidFill>
              <a:srgbClr val="D6DBE7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16" name="Text 14"/>
          <p:cNvSpPr/>
          <p:nvPr/>
        </p:nvSpPr>
        <p:spPr>
          <a:xfrm>
            <a:off x="6035040" y="5120640"/>
            <a:ext cx="5608015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9A9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TAKEAWAY</a:t>
            </a:r>
            <a:endParaRPr lang="en-US" sz="1100" dirty="0"/>
          </a:p>
        </p:txBody>
      </p:sp>
      <p:sp>
        <p:nvSpPr>
          <p:cNvPr id="17" name="Text 15"/>
          <p:cNvSpPr/>
          <p:nvPr/>
        </p:nvSpPr>
        <p:spPr>
          <a:xfrm>
            <a:off x="6035040" y="5394960"/>
            <a:ext cx="5608015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i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If a die can move a sentence by months, what else is anchoring our judgments invisibly?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11185855" y="6492240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A61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11094415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9A9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STUDY 3  /  FATIGUE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713232"/>
            <a:ext cx="11094415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Sleepy Punishers After Daylight Saving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548640" y="1920240"/>
            <a:ext cx="5120640" cy="3931920"/>
          </a:xfrm>
          <a:prstGeom prst="rect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5" name="Shape 3"/>
          <p:cNvSpPr/>
          <p:nvPr/>
        </p:nvSpPr>
        <p:spPr>
          <a:xfrm>
            <a:off x="548640" y="1920240"/>
            <a:ext cx="91440" cy="3931920"/>
          </a:xfrm>
          <a:prstGeom prst="rect">
            <a:avLst/>
          </a:prstGeom>
          <a:solidFill>
            <a:srgbClr val="C9A961"/>
          </a:solidFill>
          <a:ln w="12700">
            <a:solidFill>
              <a:srgbClr val="C9A961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6" name="Text 4"/>
          <p:cNvSpPr/>
          <p:nvPr/>
        </p:nvSpPr>
        <p:spPr>
          <a:xfrm>
            <a:off x="914400" y="2148840"/>
            <a:ext cx="4572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9A9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FINDING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914400" y="2560320"/>
            <a:ext cx="4572000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+5%</a:t>
            </a:r>
            <a:endParaRPr lang="en-US" sz="6400" dirty="0"/>
          </a:p>
        </p:txBody>
      </p:sp>
      <p:sp>
        <p:nvSpPr>
          <p:cNvPr id="8" name="Text 6"/>
          <p:cNvSpPr/>
          <p:nvPr/>
        </p:nvSpPr>
        <p:spPr>
          <a:xfrm>
            <a:off x="914400" y="4297680"/>
            <a:ext cx="45720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Sentence length on the Monday</a:t>
            </a:r>
            <a:endParaRPr lang="en-US" sz="1600" dirty="0"/>
          </a:p>
          <a:p>
            <a:pPr marL="0" indent="0">
              <a:buNone/>
            </a:pPr>
            <a:r>
              <a:rPr lang="en-US" sz="1600" i="1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after the spring shift</a:t>
            </a:r>
            <a:endParaRPr lang="en-US" sz="1600" dirty="0"/>
          </a:p>
          <a:p>
            <a:pPr marL="0" indent="0">
              <a:buNone/>
            </a:pPr>
            <a:r>
              <a:rPr lang="en-US" sz="1600" i="1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 daylight saving time.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6035040" y="2148840"/>
            <a:ext cx="5608015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9A9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SAMPLE</a:t>
            </a:r>
            <a:endParaRPr lang="en-US" sz="1100" dirty="0"/>
          </a:p>
        </p:txBody>
      </p:sp>
      <p:sp>
        <p:nvSpPr>
          <p:cNvPr id="10" name="Text 8"/>
          <p:cNvSpPr/>
          <p:nvPr/>
        </p:nvSpPr>
        <p:spPr>
          <a:xfrm>
            <a:off x="6035040" y="2423160"/>
            <a:ext cx="5608015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U.S. federal sentencing data, comparing post-DST Mondays to other Mondays.</a:t>
            </a:r>
            <a:endParaRPr lang="en-US" sz="1500" dirty="0"/>
          </a:p>
        </p:txBody>
      </p:sp>
      <p:sp>
        <p:nvSpPr>
          <p:cNvPr id="11" name="Shape 9"/>
          <p:cNvSpPr/>
          <p:nvPr/>
        </p:nvSpPr>
        <p:spPr>
          <a:xfrm>
            <a:off x="6035040" y="3520440"/>
            <a:ext cx="5333695" cy="0"/>
          </a:xfrm>
          <a:prstGeom prst="line">
            <a:avLst/>
          </a:prstGeom>
          <a:noFill/>
          <a:ln w="12700">
            <a:solidFill>
              <a:srgbClr val="D6DBE7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12" name="Text 10"/>
          <p:cNvSpPr/>
          <p:nvPr/>
        </p:nvSpPr>
        <p:spPr>
          <a:xfrm>
            <a:off x="6035040" y="3657600"/>
            <a:ext cx="5608015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9A9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CITATION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6035040" y="3931920"/>
            <a:ext cx="5608015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Cho, K., Barnes, C. M., &amp; Guanara, C. L. (2017). Sleepy Punishers Are Harsh Punishers. Psychological Science 28(2), 242–247.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6035040" y="4572000"/>
            <a:ext cx="5608015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A617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DOI: 10.1177/0956797616684004</a:t>
            </a:r>
            <a:endParaRPr lang="en-US" sz="1000" dirty="0"/>
          </a:p>
        </p:txBody>
      </p:sp>
      <p:sp>
        <p:nvSpPr>
          <p:cNvPr id="15" name="Shape 13"/>
          <p:cNvSpPr/>
          <p:nvPr/>
        </p:nvSpPr>
        <p:spPr>
          <a:xfrm>
            <a:off x="6035040" y="4983480"/>
            <a:ext cx="5333695" cy="0"/>
          </a:xfrm>
          <a:prstGeom prst="line">
            <a:avLst/>
          </a:prstGeom>
          <a:noFill/>
          <a:ln w="12700">
            <a:solidFill>
              <a:srgbClr val="D6DBE7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16" name="Text 14"/>
          <p:cNvSpPr/>
          <p:nvPr/>
        </p:nvSpPr>
        <p:spPr>
          <a:xfrm>
            <a:off x="6035040" y="5120640"/>
            <a:ext cx="5608015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9A9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TAKEAWAY</a:t>
            </a:r>
            <a:endParaRPr lang="en-US" sz="1100" dirty="0"/>
          </a:p>
        </p:txBody>
      </p:sp>
      <p:sp>
        <p:nvSpPr>
          <p:cNvPr id="17" name="Text 15"/>
          <p:cNvSpPr/>
          <p:nvPr/>
        </p:nvSpPr>
        <p:spPr>
          <a:xfrm>
            <a:off x="6035040" y="5394960"/>
            <a:ext cx="5608015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i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Tiredness, invisible to the courtroom, becomes years added to other people's lives.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11185855" y="6492240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A61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11094415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9A9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STUDY 4  /  ELECTIONS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713232"/>
            <a:ext cx="11094415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Electoral Pressure on Sentencing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548640" y="1920240"/>
            <a:ext cx="5120640" cy="3931920"/>
          </a:xfrm>
          <a:prstGeom prst="rect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5" name="Shape 3"/>
          <p:cNvSpPr/>
          <p:nvPr/>
        </p:nvSpPr>
        <p:spPr>
          <a:xfrm>
            <a:off x="548640" y="1920240"/>
            <a:ext cx="91440" cy="3931920"/>
          </a:xfrm>
          <a:prstGeom prst="rect">
            <a:avLst/>
          </a:prstGeom>
          <a:solidFill>
            <a:srgbClr val="C9A961"/>
          </a:solidFill>
          <a:ln w="12700">
            <a:solidFill>
              <a:srgbClr val="C9A961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6" name="Text 4"/>
          <p:cNvSpPr/>
          <p:nvPr/>
        </p:nvSpPr>
        <p:spPr>
          <a:xfrm>
            <a:off x="914400" y="2148840"/>
            <a:ext cx="4572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9A9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FINDING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914400" y="2560320"/>
            <a:ext cx="4572000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↑ harsher</a:t>
            </a:r>
            <a:endParaRPr lang="en-US" sz="6400" dirty="0"/>
          </a:p>
        </p:txBody>
      </p:sp>
      <p:sp>
        <p:nvSpPr>
          <p:cNvPr id="8" name="Text 6"/>
          <p:cNvSpPr/>
          <p:nvPr/>
        </p:nvSpPr>
        <p:spPr>
          <a:xfrm>
            <a:off x="914400" y="4297680"/>
            <a:ext cx="45720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Sentences become harsher</a:t>
            </a:r>
            <a:endParaRPr lang="en-US" sz="1600" dirty="0"/>
          </a:p>
          <a:p>
            <a:pPr marL="0" indent="0">
              <a:buNone/>
            </a:pPr>
            <a:r>
              <a:rPr lang="en-US" sz="1600" i="1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 judicial elections approach,</a:t>
            </a:r>
            <a:endParaRPr lang="en-US" sz="1600" dirty="0"/>
          </a:p>
          <a:p>
            <a:pPr marL="0" indent="0">
              <a:buNone/>
            </a:pPr>
            <a:r>
              <a:rPr lang="en-US" sz="1600" i="1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then relax after the vote.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6035040" y="2148840"/>
            <a:ext cx="5608015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9A9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SAMPLE</a:t>
            </a:r>
            <a:endParaRPr lang="en-US" sz="1100" dirty="0"/>
          </a:p>
        </p:txBody>
      </p:sp>
      <p:sp>
        <p:nvSpPr>
          <p:cNvPr id="10" name="Text 8"/>
          <p:cNvSpPr/>
          <p:nvPr/>
        </p:nvSpPr>
        <p:spPr>
          <a:xfrm>
            <a:off x="6035040" y="2423160"/>
            <a:ext cx="5608015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Elected trial judges in Pennsylvania, criminal sentencing data over multiple election cycles.</a:t>
            </a:r>
            <a:endParaRPr lang="en-US" sz="1500" dirty="0"/>
          </a:p>
        </p:txBody>
      </p:sp>
      <p:sp>
        <p:nvSpPr>
          <p:cNvPr id="11" name="Shape 9"/>
          <p:cNvSpPr/>
          <p:nvPr/>
        </p:nvSpPr>
        <p:spPr>
          <a:xfrm>
            <a:off x="6035040" y="3520440"/>
            <a:ext cx="5333695" cy="0"/>
          </a:xfrm>
          <a:prstGeom prst="line">
            <a:avLst/>
          </a:prstGeom>
          <a:noFill/>
          <a:ln w="12700">
            <a:solidFill>
              <a:srgbClr val="D6DBE7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12" name="Text 10"/>
          <p:cNvSpPr/>
          <p:nvPr/>
        </p:nvSpPr>
        <p:spPr>
          <a:xfrm>
            <a:off x="6035040" y="3657600"/>
            <a:ext cx="5608015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9A9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CITATION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6035040" y="3931920"/>
            <a:ext cx="5608015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Huber, G. A., &amp; Gordon, S. C. (2004). Accountability and Coercion: Is Justice Blind When It Runs for Office? AJPS 48(2), 247–263.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6035040" y="4572000"/>
            <a:ext cx="5608015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5A617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DOI: 10.1111/j.0092-5853.2004.00059.x</a:t>
            </a:r>
            <a:endParaRPr lang="en-US" sz="1000" dirty="0"/>
          </a:p>
        </p:txBody>
      </p:sp>
      <p:sp>
        <p:nvSpPr>
          <p:cNvPr id="15" name="Shape 13"/>
          <p:cNvSpPr/>
          <p:nvPr/>
        </p:nvSpPr>
        <p:spPr>
          <a:xfrm>
            <a:off x="6035040" y="4983480"/>
            <a:ext cx="5333695" cy="0"/>
          </a:xfrm>
          <a:prstGeom prst="line">
            <a:avLst/>
          </a:prstGeom>
          <a:noFill/>
          <a:ln w="12700">
            <a:solidFill>
              <a:srgbClr val="D6DBE7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16" name="Text 14"/>
          <p:cNvSpPr/>
          <p:nvPr/>
        </p:nvSpPr>
        <p:spPr>
          <a:xfrm>
            <a:off x="6035040" y="5120640"/>
            <a:ext cx="5608015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9A9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TAKEAWAY</a:t>
            </a:r>
            <a:endParaRPr lang="en-US" sz="1100" dirty="0"/>
          </a:p>
        </p:txBody>
      </p:sp>
      <p:sp>
        <p:nvSpPr>
          <p:cNvPr id="17" name="Text 15"/>
          <p:cNvSpPr/>
          <p:nvPr/>
        </p:nvSpPr>
        <p:spPr>
          <a:xfrm>
            <a:off x="6035040" y="5394960"/>
            <a:ext cx="5608015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i="1" dirty="0">
                <a:solidFill>
                  <a:srgbClr val="1E27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political calendar bends the line of justice. The defendant pays the cost.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11185855" y="6492240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A61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411480"/>
            <a:ext cx="11094415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9A9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STUDY 5  /  IDENTITY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713232"/>
            <a:ext cx="11094415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Race and Appearance in Sentencing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548640" y="1920240"/>
            <a:ext cx="5364328" cy="3931920"/>
          </a:xfrm>
          <a:prstGeom prst="rect">
            <a:avLst/>
          </a:prstGeom>
          <a:solidFill>
            <a:srgbClr val="1E2761"/>
          </a:solidFill>
          <a:ln w="12700">
            <a:solidFill>
              <a:srgbClr val="1E2761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5" name="Shape 3"/>
          <p:cNvSpPr/>
          <p:nvPr/>
        </p:nvSpPr>
        <p:spPr>
          <a:xfrm>
            <a:off x="548640" y="1920240"/>
            <a:ext cx="91440" cy="3931920"/>
          </a:xfrm>
          <a:prstGeom prst="rect">
            <a:avLst/>
          </a:prstGeom>
          <a:solidFill>
            <a:srgbClr val="C9A961"/>
          </a:solidFill>
          <a:ln w="12700">
            <a:solidFill>
              <a:srgbClr val="C9A961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6" name="Text 4"/>
          <p:cNvSpPr/>
          <p:nvPr/>
        </p:nvSpPr>
        <p:spPr>
          <a:xfrm>
            <a:off x="868680" y="2148840"/>
            <a:ext cx="490712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9A9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RACE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868680" y="2560320"/>
            <a:ext cx="4907128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+19.1%</a:t>
            </a:r>
            <a:endParaRPr lang="en-US" sz="5600" dirty="0"/>
          </a:p>
        </p:txBody>
      </p:sp>
      <p:sp>
        <p:nvSpPr>
          <p:cNvPr id="8" name="Text 6"/>
          <p:cNvSpPr/>
          <p:nvPr/>
        </p:nvSpPr>
        <p:spPr>
          <a:xfrm>
            <a:off x="868680" y="3749040"/>
            <a:ext cx="4907128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Sentence length for Black men compared with similar White men, after controlling for many factors.</a:t>
            </a:r>
            <a:endParaRPr lang="en-US" sz="1300" dirty="0"/>
          </a:p>
        </p:txBody>
      </p:sp>
      <p:sp>
        <p:nvSpPr>
          <p:cNvPr id="9" name="Text 7"/>
          <p:cNvSpPr/>
          <p:nvPr/>
        </p:nvSpPr>
        <p:spPr>
          <a:xfrm>
            <a:off x="868680" y="5029200"/>
            <a:ext cx="490712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CADCF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USSC (2017). Demographic Differences in Sentencing.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868680" y="5349240"/>
            <a:ext cx="490712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C9A961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ussc.gov/research/research-reports/demographic-differences-sentencing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6278728" y="1920240"/>
            <a:ext cx="5364328" cy="3931920"/>
          </a:xfrm>
          <a:prstGeom prst="rect">
            <a:avLst/>
          </a:prstGeom>
          <a:solidFill>
            <a:srgbClr val="F8F9FC"/>
          </a:solidFill>
          <a:ln w="12700">
            <a:solidFill>
              <a:srgbClr val="D6DBE7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12" name="Shape 10"/>
          <p:cNvSpPr/>
          <p:nvPr/>
        </p:nvSpPr>
        <p:spPr>
          <a:xfrm>
            <a:off x="6278728" y="1920240"/>
            <a:ext cx="91440" cy="3931920"/>
          </a:xfrm>
          <a:prstGeom prst="rect">
            <a:avLst/>
          </a:prstGeom>
          <a:solidFill>
            <a:srgbClr val="C9A961"/>
          </a:solidFill>
          <a:ln w="12700">
            <a:solidFill>
              <a:srgbClr val="C9A961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13" name="Text 11"/>
          <p:cNvSpPr/>
          <p:nvPr/>
        </p:nvSpPr>
        <p:spPr>
          <a:xfrm>
            <a:off x="6598768" y="2148840"/>
            <a:ext cx="490712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400" dirty="0">
                <a:solidFill>
                  <a:srgbClr val="C9A9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APPEARANCE</a:t>
            </a:r>
            <a:endParaRPr lang="en-US" sz="1100" dirty="0"/>
          </a:p>
        </p:txBody>
      </p:sp>
      <p:sp>
        <p:nvSpPr>
          <p:cNvPr id="14" name="Text 12"/>
          <p:cNvSpPr/>
          <p:nvPr/>
        </p:nvSpPr>
        <p:spPr>
          <a:xfrm>
            <a:off x="6598768" y="2560320"/>
            <a:ext cx="4907128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5600" b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Lighter</a:t>
            </a:r>
            <a:endParaRPr lang="en-US" sz="5600" dirty="0"/>
          </a:p>
        </p:txBody>
      </p:sp>
      <p:sp>
        <p:nvSpPr>
          <p:cNvPr id="15" name="Text 13"/>
          <p:cNvSpPr/>
          <p:nvPr/>
        </p:nvSpPr>
        <p:spPr>
          <a:xfrm>
            <a:off x="6598768" y="3749040"/>
            <a:ext cx="4907128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Defendants seen as more attractive tend to receive lighter sentences than less attractive defendants.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6598768" y="5029200"/>
            <a:ext cx="4907128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5A61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Downs, A. C., &amp; Lyons, P. M. (1991). PSPB 17(5), 541–547.</a:t>
            </a:r>
            <a:endParaRPr lang="en-US" sz="1000" dirty="0"/>
          </a:p>
        </p:txBody>
      </p:sp>
      <p:sp>
        <p:nvSpPr>
          <p:cNvPr id="17" name="Text 15"/>
          <p:cNvSpPr/>
          <p:nvPr/>
        </p:nvSpPr>
        <p:spPr>
          <a:xfrm>
            <a:off x="6598768" y="5349240"/>
            <a:ext cx="490712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5A617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DOI: 10.1177/0146167291175009</a:t>
            </a:r>
            <a:endParaRPr lang="en-US" sz="900" dirty="0"/>
          </a:p>
        </p:txBody>
      </p:sp>
      <p:sp>
        <p:nvSpPr>
          <p:cNvPr id="18" name="Text 16"/>
          <p:cNvSpPr/>
          <p:nvPr/>
        </p:nvSpPr>
        <p:spPr>
          <a:xfrm>
            <a:off x="548640" y="5989320"/>
            <a:ext cx="11094415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i="1" dirty="0">
                <a:solidFill>
                  <a:srgbClr val="1E276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body in the dock matters as much as the file in front of the judge.</a:t>
            </a:r>
            <a:endParaRPr lang="en-US" sz="1400" dirty="0"/>
          </a:p>
        </p:txBody>
      </p:sp>
      <p:sp>
        <p:nvSpPr>
          <p:cNvPr id="20" name="Text 18"/>
          <p:cNvSpPr/>
          <p:nvPr/>
        </p:nvSpPr>
        <p:spPr>
          <a:xfrm>
            <a:off x="11185855" y="6492240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A61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597708-2264-6EB5-B356-1C6937AEA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A2AFC67-0973-EC0D-F14E-710D701B2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2253D0-E56F-3C59-5BF9-48C189726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603504"/>
            <a:ext cx="3553412" cy="15270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uz-Latn-UZ" sz="3600" dirty="0" err="1"/>
              <a:t>Uzbekistan's</a:t>
            </a:r>
            <a:r>
              <a:rPr lang="uz-Latn-UZ" sz="3600" dirty="0"/>
              <a:t> </a:t>
            </a:r>
            <a:r>
              <a:rPr lang="uz-Latn-UZ" sz="3600" dirty="0" err="1"/>
              <a:t>Journey</a:t>
            </a:r>
            <a:endParaRPr lang="en-US" sz="3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9869F6-28B3-BFB1-818A-09E7F178F5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3246" r="25735"/>
          <a:stretch>
            <a:fillRect/>
          </a:stretch>
        </p:blipFill>
        <p:spPr>
          <a:xfrm>
            <a:off x="4752550" y="10"/>
            <a:ext cx="743945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9BBD1C-0951-D64A-30BF-F4F214D47821}"/>
              </a:ext>
            </a:extLst>
          </p:cNvPr>
          <p:cNvSpPr txBox="1"/>
          <p:nvPr/>
        </p:nvSpPr>
        <p:spPr>
          <a:xfrm>
            <a:off x="9365585" y="6657945"/>
            <a:ext cx="282641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sz="700">
                <a:solidFill>
                  <a:srgbClr val="FFFFFF"/>
                </a:solidFill>
                <a:hlinkClick r:id="rId3" tooltip="https://www.mipatriasonmiszapatos.com/guia-de-viaje-a-uzbekistan-ruta-de-la-seda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ru-RU" sz="700">
                <a:solidFill>
                  <a:srgbClr val="FFFFFF"/>
                </a:solidFill>
              </a:rPr>
              <a:t> by Unknown Author is licensed under </a:t>
            </a:r>
            <a:r>
              <a:rPr lang="ru-RU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ru-RU" sz="700">
              <a:solidFill>
                <a:srgbClr val="FFFFFF"/>
              </a:solidFill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250FCFD3-21AF-8786-451E-585D481DBA9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73625" y="2392738"/>
            <a:ext cx="3952567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2014 — E-SUD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all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89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civil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courts</a:t>
            </a:r>
            <a:endParaRPr lang="en-US" altLang="ru-RU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2018 — sud.uz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citizen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portal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2020 —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automatic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blind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case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distribution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2025 — Digital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Court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concept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introduced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618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726</Words>
  <Application>Microsoft Office PowerPoint</Application>
  <PresentationFormat>Widescreen</PresentationFormat>
  <Paragraphs>128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Aptos</vt:lpstr>
      <vt:lpstr>Arial</vt:lpstr>
      <vt:lpstr>Calibri</vt:lpstr>
      <vt:lpstr>Consolas</vt:lpstr>
      <vt:lpstr>Georgia</vt:lpstr>
      <vt:lpstr>Neue Haas Grotesk Text Pro</vt:lpstr>
      <vt:lpstr>VanillaVTI</vt:lpstr>
      <vt:lpstr>Uzbekistan's Digital Court Reform: Integrating AI into Civil Justice</vt:lpstr>
      <vt:lpstr>Why Structural Reform?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Uzbekistan's Journey</vt:lpstr>
      <vt:lpstr>The 2024–2025 AI Policy Package</vt:lpstr>
      <vt:lpstr>Five Structural Gaps</vt:lpstr>
      <vt:lpstr>Comparative Lessons</vt:lpstr>
      <vt:lpstr>Seven Sequenced Directives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Abbosbek Ochilboyev</dc:creator>
  <cp:lastModifiedBy>Abbosbek Ochilboyev</cp:lastModifiedBy>
  <cp:revision>2</cp:revision>
  <dcterms:created xsi:type="dcterms:W3CDTF">2026-05-12T10:40:33Z</dcterms:created>
  <dcterms:modified xsi:type="dcterms:W3CDTF">2026-05-12T11:00:30Z</dcterms:modified>
</cp:coreProperties>
</file>