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 id="271" r:id="rId16"/>
    <p:sldId id="272" r:id="rId17"/>
    <p:sldId id="273" r:id="rId1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09" d="100"/>
          <a:sy n="109" d="100"/>
        </p:scale>
        <p:origin x="70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114181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2352B"/>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alphaModFix amt="45000"/>
          </a:blip>
          <a:stretch>
            <a:fillRect/>
          </a:stretch>
        </p:blipFill>
        <p:spPr>
          <a:xfrm>
            <a:off x="6720840" y="3063240"/>
            <a:ext cx="1920240" cy="1920240"/>
          </a:xfrm>
          <a:prstGeom prst="rect">
            <a:avLst/>
          </a:prstGeom>
        </p:spPr>
      </p:pic>
      <p:sp>
        <p:nvSpPr>
          <p:cNvPr id="4" name="Text 1"/>
          <p:cNvSpPr/>
          <p:nvPr/>
        </p:nvSpPr>
        <p:spPr>
          <a:xfrm>
            <a:off x="457200" y="1207008"/>
            <a:ext cx="8229600" cy="777240"/>
          </a:xfrm>
          <a:prstGeom prst="rect">
            <a:avLst/>
          </a:prstGeom>
          <a:noFill/>
          <a:ln/>
        </p:spPr>
        <p:txBody>
          <a:bodyPr wrap="square" lIns="0" tIns="0" rIns="0" bIns="0" rtlCol="0" anchor="ctr"/>
          <a:lstStyle/>
          <a:p>
            <a:pPr marL="0" indent="0" algn="ctr">
              <a:buNone/>
            </a:pPr>
            <a:r>
              <a:rPr lang="en-US" sz="4200" b="1" dirty="0">
                <a:solidFill>
                  <a:srgbClr val="FFFFFF"/>
                </a:solidFill>
                <a:latin typeface="Cambria" pitchFamily="34" charset="0"/>
                <a:ea typeface="Cambria" pitchFamily="34" charset="-122"/>
                <a:cs typeface="Cambria" pitchFamily="34" charset="-120"/>
              </a:rPr>
              <a:t>The Smart Court Paradigm</a:t>
            </a:r>
            <a:endParaRPr lang="en-US" sz="4200" dirty="0"/>
          </a:p>
        </p:txBody>
      </p:sp>
      <p:sp>
        <p:nvSpPr>
          <p:cNvPr id="5" name="Text 2"/>
          <p:cNvSpPr/>
          <p:nvPr/>
        </p:nvSpPr>
        <p:spPr>
          <a:xfrm>
            <a:off x="914400" y="2057400"/>
            <a:ext cx="7315200" cy="685800"/>
          </a:xfrm>
          <a:prstGeom prst="rect">
            <a:avLst/>
          </a:prstGeom>
          <a:noFill/>
          <a:ln/>
        </p:spPr>
        <p:txBody>
          <a:bodyPr wrap="square" lIns="0" tIns="0" rIns="0" bIns="0" rtlCol="0" anchor="ctr"/>
          <a:lstStyle/>
          <a:p>
            <a:pPr marL="0" indent="0" algn="ctr">
              <a:buNone/>
            </a:pPr>
            <a:r>
              <a:rPr lang="en-US" sz="1600" i="1" dirty="0">
                <a:solidFill>
                  <a:srgbClr val="CFE3D9"/>
                </a:solidFill>
                <a:latin typeface="Cambria" pitchFamily="34" charset="0"/>
                <a:ea typeface="Cambria" pitchFamily="34" charset="-122"/>
                <a:cs typeface="Cambria" pitchFamily="34" charset="-120"/>
              </a:rPr>
              <a:t>Artificial Intelligence, Judicial Digitalization, and the</a:t>
            </a:r>
            <a:endParaRPr lang="en-US" sz="1600" dirty="0"/>
          </a:p>
          <a:p>
            <a:pPr marL="0" indent="0" algn="ctr">
              <a:buNone/>
            </a:pPr>
            <a:r>
              <a:rPr lang="en-US" sz="1600" i="1" dirty="0">
                <a:solidFill>
                  <a:srgbClr val="CFE3D9"/>
                </a:solidFill>
                <a:latin typeface="Cambria" pitchFamily="34" charset="0"/>
                <a:ea typeface="Cambria" pitchFamily="34" charset="-122"/>
                <a:cs typeface="Cambria" pitchFamily="34" charset="-120"/>
              </a:rPr>
              <a:t>Constitutional Transformation of Civil Justice</a:t>
            </a:r>
            <a:endParaRPr lang="en-US" sz="1600" dirty="0"/>
          </a:p>
        </p:txBody>
      </p:sp>
      <p:sp>
        <p:nvSpPr>
          <p:cNvPr id="6" name="Text 3"/>
          <p:cNvSpPr/>
          <p:nvPr/>
        </p:nvSpPr>
        <p:spPr>
          <a:xfrm>
            <a:off x="457200" y="3063240"/>
            <a:ext cx="8229600" cy="292608"/>
          </a:xfrm>
          <a:prstGeom prst="rect">
            <a:avLst/>
          </a:prstGeom>
          <a:noFill/>
          <a:ln/>
        </p:spPr>
        <p:txBody>
          <a:bodyPr wrap="square" lIns="0" tIns="0" rIns="0" bIns="0" rtlCol="0" anchor="ctr"/>
          <a:lstStyle/>
          <a:p>
            <a:pPr marL="0" indent="0" algn="ctr">
              <a:buNone/>
            </a:pPr>
            <a:r>
              <a:rPr lang="en-US" sz="1450" b="1" dirty="0">
                <a:solidFill>
                  <a:srgbClr val="D9924C"/>
                </a:solidFill>
                <a:latin typeface="Calibri" pitchFamily="34" charset="0"/>
                <a:ea typeface="Calibri" pitchFamily="34" charset="-122"/>
                <a:cs typeface="Calibri" pitchFamily="34" charset="-120"/>
              </a:rPr>
              <a:t>Candidate   </a:t>
            </a:r>
            <a:r>
              <a:rPr lang="en-US" sz="1450" b="1" dirty="0">
                <a:solidFill>
                  <a:srgbClr val="FFFFFF"/>
                </a:solidFill>
                <a:latin typeface="Calibri" pitchFamily="34" charset="0"/>
                <a:ea typeface="Calibri" pitchFamily="34" charset="-122"/>
                <a:cs typeface="Calibri" pitchFamily="34" charset="-120"/>
              </a:rPr>
              <a:t>Abbosbek Ochilboev</a:t>
            </a:r>
            <a:endParaRPr lang="en-US" sz="1450" dirty="0"/>
          </a:p>
        </p:txBody>
      </p:sp>
      <p:sp>
        <p:nvSpPr>
          <p:cNvPr id="7" name="Text 4"/>
          <p:cNvSpPr/>
          <p:nvPr/>
        </p:nvSpPr>
        <p:spPr>
          <a:xfrm>
            <a:off x="457200" y="3401568"/>
            <a:ext cx="8229600" cy="274320"/>
          </a:xfrm>
          <a:prstGeom prst="rect">
            <a:avLst/>
          </a:prstGeom>
          <a:noFill/>
          <a:ln/>
        </p:spPr>
        <p:txBody>
          <a:bodyPr wrap="square" lIns="0" tIns="0" rIns="0" bIns="0" rtlCol="0" anchor="ctr"/>
          <a:lstStyle/>
          <a:p>
            <a:pPr marL="0" indent="0" algn="ctr">
              <a:buNone/>
            </a:pPr>
            <a:r>
              <a:rPr lang="en-US" sz="1250" b="1" dirty="0">
                <a:solidFill>
                  <a:srgbClr val="D9924C"/>
                </a:solidFill>
                <a:latin typeface="Calibri" pitchFamily="34" charset="0"/>
                <a:ea typeface="Calibri" pitchFamily="34" charset="-122"/>
                <a:cs typeface="Calibri" pitchFamily="34" charset="-120"/>
              </a:rPr>
              <a:t>Supervisor   </a:t>
            </a:r>
            <a:r>
              <a:rPr lang="en-US" sz="1250" dirty="0">
                <a:solidFill>
                  <a:srgbClr val="CFE3D9"/>
                </a:solidFill>
                <a:latin typeface="Calibri" pitchFamily="34" charset="0"/>
                <a:ea typeface="Calibri" pitchFamily="34" charset="-122"/>
                <a:cs typeface="Calibri" pitchFamily="34" charset="-120"/>
              </a:rPr>
              <a:t>Prof. Dr. András Osztovits</a:t>
            </a:r>
            <a:endParaRPr lang="en-US" sz="12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COMPARATIVE FINDINGS</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Five Models, One Question</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Each country answers “how far to automate?” differently</a:t>
            </a:r>
            <a:endParaRPr lang="en-US" sz="1200" dirty="0"/>
          </a:p>
        </p:txBody>
      </p:sp>
      <p:graphicFrame>
        <p:nvGraphicFramePr>
          <p:cNvPr id="12" name="Table 0"/>
          <p:cNvGraphicFramePr>
            <a:graphicFrameLocks noGrp="1"/>
          </p:cNvGraphicFramePr>
          <p:nvPr>
            <p:extLst>
              <p:ext uri="{D42A27DB-BD31-4B8C-83A1-F6EECF244321}">
                <p14:modId xmlns:p14="http://schemas.microsoft.com/office/powerpoint/2010/main" val="1579011935"/>
              </p:ext>
            </p:extLst>
          </p:nvPr>
        </p:nvGraphicFramePr>
        <p:xfrm>
          <a:off x="457200" y="1481328"/>
          <a:ext cx="8229600" cy="2743200"/>
        </p:xfrm>
        <a:graphic>
          <a:graphicData uri="http://schemas.openxmlformats.org/drawingml/2006/table">
            <a:tbl>
              <a:tblPr/>
              <a:tblGrid>
                <a:gridCol w="1600200">
                  <a:extLst>
                    <a:ext uri="{9D8B030D-6E8A-4147-A177-3AD203B41FA5}">
                      <a16:colId xmlns:a16="http://schemas.microsoft.com/office/drawing/2014/main" val="20000"/>
                    </a:ext>
                  </a:extLst>
                </a:gridCol>
                <a:gridCol w="1965960">
                  <a:extLst>
                    <a:ext uri="{9D8B030D-6E8A-4147-A177-3AD203B41FA5}">
                      <a16:colId xmlns:a16="http://schemas.microsoft.com/office/drawing/2014/main" val="20001"/>
                    </a:ext>
                  </a:extLst>
                </a:gridCol>
                <a:gridCol w="4663440">
                  <a:extLst>
                    <a:ext uri="{9D8B030D-6E8A-4147-A177-3AD203B41FA5}">
                      <a16:colId xmlns:a16="http://schemas.microsoft.com/office/drawing/2014/main" val="20002"/>
                    </a:ext>
                  </a:extLst>
                </a:gridCol>
              </a:tblGrid>
              <a:tr h="457200">
                <a:tc>
                  <a:txBody>
                    <a:bodyPr/>
                    <a:lstStyle/>
                    <a:p>
                      <a:pPr marL="0" indent="0">
                        <a:buNone/>
                      </a:pPr>
                      <a:r>
                        <a:rPr lang="en-US" sz="1050" b="1" dirty="0">
                          <a:solidFill>
                            <a:srgbClr val="FFFFFF"/>
                          </a:solidFill>
                          <a:latin typeface="Calibri" pitchFamily="34" charset="0"/>
                          <a:ea typeface="Calibri" pitchFamily="34" charset="-122"/>
                          <a:cs typeface="Calibri" pitchFamily="34" charset="-120"/>
                        </a:rPr>
                        <a:t>Jurisdiction</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12352B"/>
                    </a:solidFill>
                  </a:tcPr>
                </a:tc>
                <a:tc>
                  <a:txBody>
                    <a:bodyPr/>
                    <a:lstStyle/>
                    <a:p>
                      <a:pPr marL="0" indent="0">
                        <a:buNone/>
                      </a:pPr>
                      <a:r>
                        <a:rPr lang="en-US" sz="1050" b="1" dirty="0">
                          <a:solidFill>
                            <a:srgbClr val="FFFFFF"/>
                          </a:solidFill>
                          <a:latin typeface="Calibri" pitchFamily="34" charset="0"/>
                          <a:ea typeface="Calibri" pitchFamily="34" charset="-122"/>
                          <a:cs typeface="Calibri" pitchFamily="34" charset="-120"/>
                        </a:rPr>
                        <a:t>Model</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12352B"/>
                    </a:solidFill>
                  </a:tcPr>
                </a:tc>
                <a:tc>
                  <a:txBody>
                    <a:bodyPr/>
                    <a:lstStyle/>
                    <a:p>
                      <a:pPr marL="0" indent="0">
                        <a:buNone/>
                      </a:pPr>
                      <a:r>
                        <a:rPr lang="en-US" sz="1050" b="1" dirty="0">
                          <a:solidFill>
                            <a:srgbClr val="FFFFFF"/>
                          </a:solidFill>
                          <a:latin typeface="Calibri" pitchFamily="34" charset="0"/>
                          <a:ea typeface="Calibri" pitchFamily="34" charset="-122"/>
                          <a:cs typeface="Calibri" pitchFamily="34" charset="-120"/>
                        </a:rPr>
                        <a:t>Signature features</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12352B"/>
                    </a:solidFill>
                  </a:tcPr>
                </a:tc>
                <a:extLst>
                  <a:ext uri="{0D108BD9-81ED-4DB2-BD59-A6C34878D82A}">
                    <a16:rowId xmlns:a16="http://schemas.microsoft.com/office/drawing/2014/main" val="10000"/>
                  </a:ext>
                </a:extLst>
              </a:tr>
              <a:tr h="457200">
                <a:tc>
                  <a:txBody>
                    <a:bodyPr/>
                    <a:lstStyle/>
                    <a:p>
                      <a:pPr marL="0" indent="0">
                        <a:buNone/>
                      </a:pPr>
                      <a:r>
                        <a:rPr lang="en-US" sz="1050" b="1" dirty="0">
                          <a:solidFill>
                            <a:srgbClr val="12352B"/>
                          </a:solidFill>
                          <a:latin typeface="Calibri" pitchFamily="34" charset="0"/>
                          <a:ea typeface="Calibri" pitchFamily="34" charset="-122"/>
                          <a:cs typeface="Calibri" pitchFamily="34" charset="-120"/>
                        </a:rPr>
                        <a:t>China</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tc>
                  <a:txBody>
                    <a:bodyPr/>
                    <a:lstStyle/>
                    <a:p>
                      <a:pPr marL="0" indent="0">
                        <a:buNone/>
                      </a:pPr>
                      <a:r>
                        <a:rPr lang="en-US" sz="1050" dirty="0">
                          <a:solidFill>
                            <a:srgbClr val="20302A"/>
                          </a:solidFill>
                          <a:latin typeface="Calibri" pitchFamily="34" charset="0"/>
                          <a:ea typeface="Calibri" pitchFamily="34" charset="-122"/>
                          <a:cs typeface="Calibri" pitchFamily="34" charset="-120"/>
                        </a:rPr>
                        <a:t>State-led, at scale</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tc>
                  <a:txBody>
                    <a:bodyPr/>
                    <a:lstStyle/>
                    <a:p>
                      <a:pPr marL="0" indent="0">
                        <a:buNone/>
                      </a:pPr>
                      <a:r>
                        <a:rPr lang="en-US" sz="1050" dirty="0">
                          <a:solidFill>
                            <a:srgbClr val="20302A"/>
                          </a:solidFill>
                          <a:latin typeface="Calibri" pitchFamily="34" charset="0"/>
                          <a:ea typeface="Calibri" pitchFamily="34" charset="-122"/>
                          <a:cs typeface="Calibri" pitchFamily="34" charset="-120"/>
                        </a:rPr>
                        <a:t>Internet courts; blockchain evidence; AI assistant judges; “deviation” warnings</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57200">
                <a:tc>
                  <a:txBody>
                    <a:bodyPr/>
                    <a:lstStyle/>
                    <a:p>
                      <a:pPr marL="0" indent="0">
                        <a:buNone/>
                      </a:pPr>
                      <a:r>
                        <a:rPr lang="en-US" sz="1050" b="1" dirty="0">
                          <a:solidFill>
                            <a:srgbClr val="12352B"/>
                          </a:solidFill>
                          <a:latin typeface="Calibri" pitchFamily="34" charset="0"/>
                          <a:ea typeface="Calibri" pitchFamily="34" charset="-122"/>
                          <a:cs typeface="Calibri" pitchFamily="34" charset="-120"/>
                        </a:rPr>
                        <a:t>Singapore</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tc>
                  <a:txBody>
                    <a:bodyPr/>
                    <a:lstStyle/>
                    <a:p>
                      <a:pPr marL="0" indent="0">
                        <a:buNone/>
                      </a:pPr>
                      <a:r>
                        <a:rPr lang="en-US" sz="1050" dirty="0">
                          <a:solidFill>
                            <a:srgbClr val="20302A"/>
                          </a:solidFill>
                          <a:latin typeface="Calibri" pitchFamily="34" charset="0"/>
                          <a:ea typeface="Calibri" pitchFamily="34" charset="-122"/>
                          <a:cs typeface="Calibri" pitchFamily="34" charset="-120"/>
                        </a:rPr>
                        <a:t>Careful, human-centred</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tc>
                  <a:txBody>
                    <a:bodyPr/>
                    <a:lstStyle/>
                    <a:p>
                      <a:pPr marL="0" indent="0">
                        <a:buNone/>
                      </a:pPr>
                      <a:r>
                        <a:rPr lang="en-US" sz="1050" dirty="0">
                          <a:solidFill>
                            <a:srgbClr val="20302A"/>
                          </a:solidFill>
                          <a:latin typeface="Calibri" pitchFamily="34" charset="0"/>
                          <a:ea typeface="Calibri" pitchFamily="34" charset="-122"/>
                          <a:cs typeface="Calibri" pitchFamily="34" charset="-120"/>
                        </a:rPr>
                        <a:t>Generative AI in the Small Claims Tribunals (Harvey AI); judges stay in control</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extLst>
                  <a:ext uri="{0D108BD9-81ED-4DB2-BD59-A6C34878D82A}">
                    <a16:rowId xmlns:a16="http://schemas.microsoft.com/office/drawing/2014/main" val="10002"/>
                  </a:ext>
                </a:extLst>
              </a:tr>
              <a:tr h="457200">
                <a:tc>
                  <a:txBody>
                    <a:bodyPr/>
                    <a:lstStyle/>
                    <a:p>
                      <a:pPr marL="0" indent="0">
                        <a:buNone/>
                      </a:pPr>
                      <a:r>
                        <a:rPr lang="en-US" sz="1050" b="1" dirty="0">
                          <a:solidFill>
                            <a:srgbClr val="12352B"/>
                          </a:solidFill>
                          <a:latin typeface="Calibri" pitchFamily="34" charset="0"/>
                          <a:ea typeface="Calibri" pitchFamily="34" charset="-122"/>
                          <a:cs typeface="Calibri" pitchFamily="34" charset="-120"/>
                        </a:rPr>
                        <a:t>England &amp; Wales</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tc>
                  <a:txBody>
                    <a:bodyPr/>
                    <a:lstStyle/>
                    <a:p>
                      <a:pPr marL="0" indent="0">
                        <a:buNone/>
                      </a:pPr>
                      <a:r>
                        <a:rPr lang="en-US" sz="1050" dirty="0">
                          <a:solidFill>
                            <a:srgbClr val="20302A"/>
                          </a:solidFill>
                          <a:latin typeface="Calibri" pitchFamily="34" charset="0"/>
                          <a:ea typeface="Calibri" pitchFamily="34" charset="-122"/>
                          <a:cs typeface="Calibri" pitchFamily="34" charset="-120"/>
                        </a:rPr>
                        <a:t>Access-driven</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tc>
                  <a:txBody>
                    <a:bodyPr/>
                    <a:lstStyle/>
                    <a:p>
                      <a:pPr marL="0" indent="0">
                        <a:buNone/>
                      </a:pPr>
                      <a:r>
                        <a:rPr lang="en-US" sz="1050" dirty="0">
                          <a:solidFill>
                            <a:srgbClr val="20302A"/>
                          </a:solidFill>
                          <a:latin typeface="Calibri" pitchFamily="34" charset="0"/>
                          <a:ea typeface="Calibri" pitchFamily="34" charset="-122"/>
                          <a:cs typeface="Calibri" pitchFamily="34" charset="-120"/>
                        </a:rPr>
                        <a:t>Online civil money claims; home of Susskind's online-court vision</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57200">
                <a:tc>
                  <a:txBody>
                    <a:bodyPr/>
                    <a:lstStyle/>
                    <a:p>
                      <a:pPr marL="0" indent="0">
                        <a:buNone/>
                      </a:pPr>
                      <a:r>
                        <a:rPr lang="en-US" sz="1050" b="1" dirty="0">
                          <a:solidFill>
                            <a:srgbClr val="12352B"/>
                          </a:solidFill>
                          <a:latin typeface="Calibri" pitchFamily="34" charset="0"/>
                          <a:ea typeface="Calibri" pitchFamily="34" charset="-122"/>
                          <a:cs typeface="Calibri" pitchFamily="34" charset="-120"/>
                        </a:rPr>
                        <a:t>Estonia</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tc>
                  <a:txBody>
                    <a:bodyPr/>
                    <a:lstStyle/>
                    <a:p>
                      <a:pPr marL="0" indent="0">
                        <a:buNone/>
                      </a:pPr>
                      <a:r>
                        <a:rPr lang="en-US" sz="1050" dirty="0">
                          <a:solidFill>
                            <a:srgbClr val="20302A"/>
                          </a:solidFill>
                          <a:latin typeface="Calibri" pitchFamily="34" charset="0"/>
                          <a:ea typeface="Calibri" pitchFamily="34" charset="-122"/>
                          <a:cs typeface="Calibri" pitchFamily="34" charset="-120"/>
                        </a:rPr>
                        <a:t>Digital procedural support</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tc>
                  <a:txBody>
                    <a:bodyPr/>
                    <a:lstStyle/>
                    <a:p>
                      <a:pPr marL="0" indent="0">
                        <a:buNone/>
                      </a:pPr>
                      <a:r>
                        <a:rPr lang="en-US" sz="1050" dirty="0">
                          <a:solidFill>
                            <a:srgbClr val="20302A"/>
                          </a:solidFill>
                          <a:latin typeface="Calibri" pitchFamily="34" charset="0"/>
                          <a:ea typeface="Calibri" pitchFamily="34" charset="-122"/>
                          <a:cs typeface="Calibri" pitchFamily="34" charset="-120"/>
                        </a:rPr>
                        <a:t>Automated order-for-payment, but the “robot judge” was a media myth</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extLst>
                  <a:ext uri="{0D108BD9-81ED-4DB2-BD59-A6C34878D82A}">
                    <a16:rowId xmlns:a16="http://schemas.microsoft.com/office/drawing/2014/main" val="10004"/>
                  </a:ext>
                </a:extLst>
              </a:tr>
              <a:tr h="457200">
                <a:tc>
                  <a:txBody>
                    <a:bodyPr/>
                    <a:lstStyle/>
                    <a:p>
                      <a:pPr marL="0" indent="0">
                        <a:buNone/>
                      </a:pPr>
                      <a:r>
                        <a:rPr lang="en-US" sz="1050" b="1" dirty="0">
                          <a:solidFill>
                            <a:srgbClr val="12352B"/>
                          </a:solidFill>
                          <a:latin typeface="Calibri" pitchFamily="34" charset="0"/>
                          <a:ea typeface="Calibri" pitchFamily="34" charset="-122"/>
                          <a:cs typeface="Calibri" pitchFamily="34" charset="-120"/>
                        </a:rPr>
                        <a:t>United States</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tc>
                  <a:txBody>
                    <a:bodyPr/>
                    <a:lstStyle/>
                    <a:p>
                      <a:pPr marL="0" indent="0">
                        <a:buNone/>
                      </a:pPr>
                      <a:r>
                        <a:rPr lang="en-US" sz="1050" dirty="0">
                          <a:solidFill>
                            <a:srgbClr val="20302A"/>
                          </a:solidFill>
                          <a:latin typeface="Calibri" pitchFamily="34" charset="0"/>
                          <a:ea typeface="Calibri" pitchFamily="34" charset="-122"/>
                          <a:cs typeface="Calibri" pitchFamily="34" charset="-120"/>
                        </a:rPr>
                        <a:t>Market + access gap</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tc>
                  <a:txBody>
                    <a:bodyPr/>
                    <a:lstStyle/>
                    <a:p>
                      <a:pPr marL="0" indent="0">
                        <a:buNone/>
                      </a:pPr>
                      <a:r>
                        <a:rPr lang="en-US" sz="1050" dirty="0">
                          <a:solidFill>
                            <a:srgbClr val="20302A"/>
                          </a:solidFill>
                          <a:latin typeface="Calibri" pitchFamily="34" charset="0"/>
                          <a:ea typeface="Calibri" pitchFamily="34" charset="-122"/>
                          <a:cs typeface="Calibri" pitchFamily="34" charset="-120"/>
                        </a:rPr>
                        <a:t>Rich legal-tech sector; deep self-representation; cautious courts</a:t>
                      </a:r>
                      <a:endParaRPr lang="en-US" sz="1050" dirty="0">
                        <a:latin typeface="Calibri" charset="0"/>
                        <a:ea typeface="Calibri" charset="0"/>
                        <a:cs typeface="Calibri" charset="0"/>
                      </a:endParaRPr>
                    </a:p>
                  </a:txBody>
                  <a:tcPr marL="73152" marR="73152" marT="73152" marB="73152"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6" name="Text 3"/>
          <p:cNvSpPr/>
          <p:nvPr/>
        </p:nvSpPr>
        <p:spPr>
          <a:xfrm>
            <a:off x="457200" y="4498848"/>
            <a:ext cx="8229600" cy="256032"/>
          </a:xfrm>
          <a:prstGeom prst="rect">
            <a:avLst/>
          </a:prstGeom>
          <a:noFill/>
          <a:ln/>
        </p:spPr>
        <p:txBody>
          <a:bodyPr wrap="square" lIns="0" tIns="0" rIns="0" bIns="0" rtlCol="0" anchor="ctr"/>
          <a:lstStyle/>
          <a:p>
            <a:pPr marL="0" indent="0" algn="ctr">
              <a:buNone/>
            </a:pPr>
            <a:r>
              <a:rPr lang="en-US" sz="1050" i="1" dirty="0">
                <a:solidFill>
                  <a:srgbClr val="5E6E66"/>
                </a:solidFill>
                <a:latin typeface="Calibri" pitchFamily="34" charset="0"/>
                <a:ea typeface="Calibri" pitchFamily="34" charset="-122"/>
                <a:cs typeface="Calibri" pitchFamily="34" charset="-120"/>
              </a:rPr>
              <a:t>Hungary is treated as the home civil-law reference point throughout, rather than as a separate comparator.</a:t>
            </a:r>
            <a:endParaRPr lang="en-US" sz="1050" dirty="0"/>
          </a:p>
        </p:txBody>
      </p:sp>
      <p:sp>
        <p:nvSpPr>
          <p:cNvPr id="8" name="Text 5"/>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11</a:t>
            </a:r>
            <a:endParaRPr lang="en-US" sz="8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COMPARATIVE FINDINGS</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China in Depth: Promise and Warning</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The clearest case of justice at machine scale</a:t>
            </a:r>
            <a:endParaRPr lang="en-US" sz="1200" dirty="0"/>
          </a:p>
        </p:txBody>
      </p:sp>
      <p:sp>
        <p:nvSpPr>
          <p:cNvPr id="5" name="Shape 3"/>
          <p:cNvSpPr/>
          <p:nvPr/>
        </p:nvSpPr>
        <p:spPr>
          <a:xfrm>
            <a:off x="457200" y="1572768"/>
            <a:ext cx="2688336" cy="1874520"/>
          </a:xfrm>
          <a:prstGeom prst="roundRect">
            <a:avLst>
              <a:gd name="adj" fmla="val 3415"/>
            </a:avLst>
          </a:prstGeom>
          <a:solidFill>
            <a:srgbClr val="F1F6F3"/>
          </a:solidFill>
          <a:ln w="9525">
            <a:solidFill>
              <a:srgbClr val="DCE7E1"/>
            </a:solidFill>
            <a:prstDash val="solid"/>
          </a:ln>
        </p:spPr>
        <p:txBody>
          <a:bodyPr/>
          <a:lstStyle/>
          <a:p>
            <a:endParaRPr lang="ru-RU"/>
          </a:p>
        </p:txBody>
      </p:sp>
      <p:sp>
        <p:nvSpPr>
          <p:cNvPr id="6" name="Text 4"/>
          <p:cNvSpPr/>
          <p:nvPr/>
        </p:nvSpPr>
        <p:spPr>
          <a:xfrm>
            <a:off x="640080" y="1828800"/>
            <a:ext cx="2322576" cy="685800"/>
          </a:xfrm>
          <a:prstGeom prst="rect">
            <a:avLst/>
          </a:prstGeom>
          <a:noFill/>
          <a:ln/>
        </p:spPr>
        <p:txBody>
          <a:bodyPr wrap="square" lIns="0" tIns="0" rIns="0" bIns="0" rtlCol="0" anchor="ctr"/>
          <a:lstStyle/>
          <a:p>
            <a:pPr marL="0" indent="0" algn="ctr">
              <a:buNone/>
            </a:pPr>
            <a:r>
              <a:rPr lang="en-US" sz="3800" b="1" dirty="0">
                <a:solidFill>
                  <a:srgbClr val="1E5641"/>
                </a:solidFill>
                <a:latin typeface="Cambria" pitchFamily="34" charset="0"/>
                <a:ea typeface="Cambria" pitchFamily="34" charset="-122"/>
                <a:cs typeface="Cambria" pitchFamily="34" charset="-120"/>
              </a:rPr>
              <a:t>&gt; 99%</a:t>
            </a:r>
            <a:endParaRPr lang="en-US" sz="3800" dirty="0"/>
          </a:p>
        </p:txBody>
      </p:sp>
      <p:sp>
        <p:nvSpPr>
          <p:cNvPr id="7" name="Text 5"/>
          <p:cNvSpPr/>
          <p:nvPr/>
        </p:nvSpPr>
        <p:spPr>
          <a:xfrm>
            <a:off x="713232" y="2596896"/>
            <a:ext cx="2176272" cy="731520"/>
          </a:xfrm>
          <a:prstGeom prst="rect">
            <a:avLst/>
          </a:prstGeom>
          <a:noFill/>
          <a:ln/>
        </p:spPr>
        <p:txBody>
          <a:bodyPr wrap="square" lIns="0" tIns="0" rIns="0" bIns="0" rtlCol="0" anchor="ctr"/>
          <a:lstStyle/>
          <a:p>
            <a:pPr marL="0" indent="0" algn="ctr">
              <a:buNone/>
            </a:pPr>
            <a:r>
              <a:rPr lang="en-US" sz="1050" dirty="0">
                <a:solidFill>
                  <a:srgbClr val="5E6E66"/>
                </a:solidFill>
                <a:latin typeface="Calibri" pitchFamily="34" charset="0"/>
                <a:ea typeface="Calibri" pitchFamily="34" charset="-122"/>
                <a:cs typeface="Calibri" pitchFamily="34" charset="-120"/>
              </a:rPr>
              <a:t>of filings and hearings online (internet courts)</a:t>
            </a:r>
            <a:endParaRPr lang="en-US" sz="1050" dirty="0"/>
          </a:p>
        </p:txBody>
      </p:sp>
      <p:sp>
        <p:nvSpPr>
          <p:cNvPr id="8" name="Shape 6"/>
          <p:cNvSpPr/>
          <p:nvPr/>
        </p:nvSpPr>
        <p:spPr>
          <a:xfrm>
            <a:off x="3319272" y="1572768"/>
            <a:ext cx="2688336" cy="1874520"/>
          </a:xfrm>
          <a:prstGeom prst="roundRect">
            <a:avLst>
              <a:gd name="adj" fmla="val 3415"/>
            </a:avLst>
          </a:prstGeom>
          <a:solidFill>
            <a:srgbClr val="F1F6F3"/>
          </a:solidFill>
          <a:ln w="9525">
            <a:solidFill>
              <a:srgbClr val="DCE7E1"/>
            </a:solidFill>
            <a:prstDash val="solid"/>
          </a:ln>
        </p:spPr>
        <p:txBody>
          <a:bodyPr/>
          <a:lstStyle/>
          <a:p>
            <a:endParaRPr lang="ru-RU"/>
          </a:p>
        </p:txBody>
      </p:sp>
      <p:sp>
        <p:nvSpPr>
          <p:cNvPr id="9" name="Text 7"/>
          <p:cNvSpPr/>
          <p:nvPr/>
        </p:nvSpPr>
        <p:spPr>
          <a:xfrm>
            <a:off x="3502152" y="1828800"/>
            <a:ext cx="2322576" cy="685800"/>
          </a:xfrm>
          <a:prstGeom prst="rect">
            <a:avLst/>
          </a:prstGeom>
          <a:noFill/>
          <a:ln/>
        </p:spPr>
        <p:txBody>
          <a:bodyPr wrap="square" lIns="0" tIns="0" rIns="0" bIns="0" rtlCol="0" anchor="ctr"/>
          <a:lstStyle/>
          <a:p>
            <a:pPr marL="0" indent="0" algn="ctr">
              <a:buNone/>
            </a:pPr>
            <a:r>
              <a:rPr lang="en-US" sz="3800" b="1" dirty="0">
                <a:solidFill>
                  <a:srgbClr val="1E5641"/>
                </a:solidFill>
                <a:latin typeface="Cambria" pitchFamily="34" charset="0"/>
                <a:ea typeface="Cambria" pitchFamily="34" charset="-122"/>
                <a:cs typeface="Cambria" pitchFamily="34" charset="-120"/>
              </a:rPr>
              <a:t>~ 127M</a:t>
            </a:r>
            <a:endParaRPr lang="en-US" sz="3800" dirty="0"/>
          </a:p>
        </p:txBody>
      </p:sp>
      <p:sp>
        <p:nvSpPr>
          <p:cNvPr id="10" name="Text 8"/>
          <p:cNvSpPr/>
          <p:nvPr/>
        </p:nvSpPr>
        <p:spPr>
          <a:xfrm>
            <a:off x="3575304" y="2596896"/>
            <a:ext cx="2176272" cy="731520"/>
          </a:xfrm>
          <a:prstGeom prst="rect">
            <a:avLst/>
          </a:prstGeom>
          <a:noFill/>
          <a:ln/>
        </p:spPr>
        <p:txBody>
          <a:bodyPr wrap="square" lIns="0" tIns="0" rIns="0" bIns="0" rtlCol="0" anchor="ctr"/>
          <a:lstStyle/>
          <a:p>
            <a:pPr marL="0" indent="0" algn="ctr">
              <a:buNone/>
            </a:pPr>
            <a:r>
              <a:rPr lang="en-US" sz="1050" dirty="0">
                <a:solidFill>
                  <a:srgbClr val="5E6E66"/>
                </a:solidFill>
                <a:latin typeface="Calibri" pitchFamily="34" charset="0"/>
                <a:ea typeface="Calibri" pitchFamily="34" charset="-122"/>
                <a:cs typeface="Calibri" pitchFamily="34" charset="-120"/>
              </a:rPr>
              <a:t>blockchain evidence verifications (by May 2024)</a:t>
            </a:r>
            <a:endParaRPr lang="en-US" sz="1050" dirty="0"/>
          </a:p>
        </p:txBody>
      </p:sp>
      <p:sp>
        <p:nvSpPr>
          <p:cNvPr id="11" name="Shape 9"/>
          <p:cNvSpPr/>
          <p:nvPr/>
        </p:nvSpPr>
        <p:spPr>
          <a:xfrm>
            <a:off x="6181344" y="1572768"/>
            <a:ext cx="2688336" cy="1874520"/>
          </a:xfrm>
          <a:prstGeom prst="roundRect">
            <a:avLst>
              <a:gd name="adj" fmla="val 3415"/>
            </a:avLst>
          </a:prstGeom>
          <a:solidFill>
            <a:srgbClr val="F1F6F3"/>
          </a:solidFill>
          <a:ln w="9525">
            <a:solidFill>
              <a:srgbClr val="DCE7E1"/>
            </a:solidFill>
            <a:prstDash val="solid"/>
          </a:ln>
        </p:spPr>
        <p:txBody>
          <a:bodyPr/>
          <a:lstStyle/>
          <a:p>
            <a:endParaRPr lang="ru-RU"/>
          </a:p>
        </p:txBody>
      </p:sp>
      <p:sp>
        <p:nvSpPr>
          <p:cNvPr id="12" name="Text 10"/>
          <p:cNvSpPr/>
          <p:nvPr/>
        </p:nvSpPr>
        <p:spPr>
          <a:xfrm>
            <a:off x="6364224" y="1828800"/>
            <a:ext cx="2322576" cy="685800"/>
          </a:xfrm>
          <a:prstGeom prst="rect">
            <a:avLst/>
          </a:prstGeom>
          <a:noFill/>
          <a:ln/>
        </p:spPr>
        <p:txBody>
          <a:bodyPr wrap="square" lIns="0" tIns="0" rIns="0" bIns="0" rtlCol="0" anchor="ctr"/>
          <a:lstStyle/>
          <a:p>
            <a:pPr marL="0" indent="0" algn="ctr">
              <a:buNone/>
            </a:pPr>
            <a:r>
              <a:rPr lang="en-US" sz="3800" b="1" dirty="0">
                <a:solidFill>
                  <a:srgbClr val="1E5641"/>
                </a:solidFill>
                <a:latin typeface="Cambria" pitchFamily="34" charset="0"/>
                <a:ea typeface="Cambria" pitchFamily="34" charset="-122"/>
                <a:cs typeface="Cambria" pitchFamily="34" charset="-120"/>
              </a:rPr>
              <a:t>~ 36%</a:t>
            </a:r>
            <a:endParaRPr lang="en-US" sz="3800" dirty="0"/>
          </a:p>
        </p:txBody>
      </p:sp>
      <p:sp>
        <p:nvSpPr>
          <p:cNvPr id="13" name="Text 11"/>
          <p:cNvSpPr/>
          <p:nvPr/>
        </p:nvSpPr>
        <p:spPr>
          <a:xfrm>
            <a:off x="6437376" y="2596896"/>
            <a:ext cx="2176272" cy="731520"/>
          </a:xfrm>
          <a:prstGeom prst="rect">
            <a:avLst/>
          </a:prstGeom>
          <a:noFill/>
          <a:ln/>
        </p:spPr>
        <p:txBody>
          <a:bodyPr wrap="square" lIns="0" tIns="0" rIns="0" bIns="0" rtlCol="0" anchor="ctr"/>
          <a:lstStyle/>
          <a:p>
            <a:pPr marL="0" indent="0" algn="ctr">
              <a:buNone/>
            </a:pPr>
            <a:r>
              <a:rPr lang="en-US" sz="1050" dirty="0">
                <a:solidFill>
                  <a:srgbClr val="5E6E66"/>
                </a:solidFill>
                <a:latin typeface="Calibri" pitchFamily="34" charset="0"/>
                <a:ea typeface="Calibri" pitchFamily="34" charset="-122"/>
                <a:cs typeface="Calibri" pitchFamily="34" charset="-120"/>
              </a:rPr>
              <a:t>of all national cases resolved online (2021)</a:t>
            </a:r>
            <a:endParaRPr lang="en-US" sz="1050" dirty="0"/>
          </a:p>
        </p:txBody>
      </p:sp>
      <p:sp>
        <p:nvSpPr>
          <p:cNvPr id="14" name="Shape 12"/>
          <p:cNvSpPr/>
          <p:nvPr/>
        </p:nvSpPr>
        <p:spPr>
          <a:xfrm>
            <a:off x="457200" y="3703320"/>
            <a:ext cx="8229600" cy="960120"/>
          </a:xfrm>
          <a:prstGeom prst="roundRect">
            <a:avLst>
              <a:gd name="adj" fmla="val 6667"/>
            </a:avLst>
          </a:prstGeom>
          <a:solidFill>
            <a:srgbClr val="12352B"/>
          </a:solidFill>
          <a:ln/>
          <a:effectLst>
            <a:outerShdw blurRad="88900" dist="25400" dir="5400000" algn="bl" rotWithShape="0">
              <a:srgbClr val="000000">
                <a:alpha val="22000"/>
              </a:srgbClr>
            </a:outerShdw>
          </a:effectLst>
        </p:spPr>
        <p:txBody>
          <a:bodyPr/>
          <a:lstStyle/>
          <a:p>
            <a:endParaRPr lang="ru-RU"/>
          </a:p>
        </p:txBody>
      </p:sp>
      <p:pic>
        <p:nvPicPr>
          <p:cNvPr id="15" name="Image 0" descr="preencoded.png"/>
          <p:cNvPicPr>
            <a:picLocks noChangeAspect="1"/>
          </p:cNvPicPr>
          <p:nvPr/>
        </p:nvPicPr>
        <p:blipFill>
          <a:blip r:embed="rId3"/>
          <a:stretch>
            <a:fillRect/>
          </a:stretch>
        </p:blipFill>
        <p:spPr>
          <a:xfrm>
            <a:off x="749808" y="3977640"/>
            <a:ext cx="411480" cy="411480"/>
          </a:xfrm>
          <a:prstGeom prst="rect">
            <a:avLst/>
          </a:prstGeom>
        </p:spPr>
      </p:pic>
      <p:sp>
        <p:nvSpPr>
          <p:cNvPr id="16" name="Text 13"/>
          <p:cNvSpPr/>
          <p:nvPr/>
        </p:nvSpPr>
        <p:spPr>
          <a:xfrm>
            <a:off x="1371600" y="3822192"/>
            <a:ext cx="7086600" cy="731520"/>
          </a:xfrm>
          <a:prstGeom prst="rect">
            <a:avLst/>
          </a:prstGeom>
          <a:noFill/>
          <a:ln/>
        </p:spPr>
        <p:txBody>
          <a:bodyPr wrap="square" lIns="0" tIns="0" rIns="0" bIns="0" rtlCol="0" anchor="ctr"/>
          <a:lstStyle/>
          <a:p>
            <a:pPr marL="0" indent="0">
              <a:buNone/>
            </a:pPr>
            <a:r>
              <a:rPr lang="en-US" sz="1300" i="1" dirty="0">
                <a:solidFill>
                  <a:srgbClr val="FFFFFF"/>
                </a:solidFill>
                <a:latin typeface="Cambria" pitchFamily="34" charset="0"/>
                <a:ea typeface="Cambria" pitchFamily="34" charset="-122"/>
                <a:cs typeface="Cambria" pitchFamily="34" charset="-120"/>
              </a:rPr>
              <a:t>The efficiency is real, but the same tools can quietly shape the judge's decision. That is exactly where safeguards must apply.</a:t>
            </a:r>
            <a:endParaRPr lang="en-US" sz="1300" dirty="0"/>
          </a:p>
        </p:txBody>
      </p:sp>
      <p:sp>
        <p:nvSpPr>
          <p:cNvPr id="18" name="Text 15"/>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12</a:t>
            </a:r>
            <a:endParaRPr lang="en-US" sz="8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CHAPTER 5</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AI and the Principles of Civil Procedure</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Each principle: the pressure, and the safeguard</a:t>
            </a:r>
            <a:endParaRPr lang="en-US" sz="1200" dirty="0"/>
          </a:p>
        </p:txBody>
      </p:sp>
      <p:graphicFrame>
        <p:nvGraphicFramePr>
          <p:cNvPr id="14" name="Table 0"/>
          <p:cNvGraphicFramePr>
            <a:graphicFrameLocks noGrp="1"/>
          </p:cNvGraphicFramePr>
          <p:nvPr>
            <p:extLst>
              <p:ext uri="{D42A27DB-BD31-4B8C-83A1-F6EECF244321}">
                <p14:modId xmlns:p14="http://schemas.microsoft.com/office/powerpoint/2010/main" val="1579011935"/>
              </p:ext>
            </p:extLst>
          </p:nvPr>
        </p:nvGraphicFramePr>
        <p:xfrm>
          <a:off x="457200" y="1463040"/>
          <a:ext cx="8229600" cy="2944368"/>
        </p:xfrm>
        <a:graphic>
          <a:graphicData uri="http://schemas.openxmlformats.org/drawingml/2006/table">
            <a:tbl>
              <a:tblPr/>
              <a:tblGrid>
                <a:gridCol w="2057400">
                  <a:extLst>
                    <a:ext uri="{9D8B030D-6E8A-4147-A177-3AD203B41FA5}">
                      <a16:colId xmlns:a16="http://schemas.microsoft.com/office/drawing/2014/main" val="20000"/>
                    </a:ext>
                  </a:extLst>
                </a:gridCol>
                <a:gridCol w="3108960">
                  <a:extLst>
                    <a:ext uri="{9D8B030D-6E8A-4147-A177-3AD203B41FA5}">
                      <a16:colId xmlns:a16="http://schemas.microsoft.com/office/drawing/2014/main" val="20001"/>
                    </a:ext>
                  </a:extLst>
                </a:gridCol>
                <a:gridCol w="3063240">
                  <a:extLst>
                    <a:ext uri="{9D8B030D-6E8A-4147-A177-3AD203B41FA5}">
                      <a16:colId xmlns:a16="http://schemas.microsoft.com/office/drawing/2014/main" val="20002"/>
                    </a:ext>
                  </a:extLst>
                </a:gridCol>
              </a:tblGrid>
              <a:tr h="420624">
                <a:tc>
                  <a:txBody>
                    <a:bodyPr/>
                    <a:lstStyle/>
                    <a:p>
                      <a:pPr marL="0" indent="0">
                        <a:buNone/>
                      </a:pPr>
                      <a:r>
                        <a:rPr lang="en-US" sz="980" b="1" dirty="0">
                          <a:solidFill>
                            <a:srgbClr val="FFFFFF"/>
                          </a:solidFill>
                          <a:latin typeface="Calibri" pitchFamily="34" charset="0"/>
                          <a:ea typeface="Calibri" pitchFamily="34" charset="-122"/>
                          <a:cs typeface="Calibri" pitchFamily="34" charset="-120"/>
                        </a:rPr>
                        <a:t>Principle</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12352B"/>
                    </a:solidFill>
                  </a:tcPr>
                </a:tc>
                <a:tc>
                  <a:txBody>
                    <a:bodyPr/>
                    <a:lstStyle/>
                    <a:p>
                      <a:pPr marL="0" indent="0">
                        <a:buNone/>
                      </a:pPr>
                      <a:r>
                        <a:rPr lang="en-US" sz="980" b="1" dirty="0">
                          <a:solidFill>
                            <a:srgbClr val="FFFFFF"/>
                          </a:solidFill>
                          <a:latin typeface="Calibri" pitchFamily="34" charset="0"/>
                          <a:ea typeface="Calibri" pitchFamily="34" charset="-122"/>
                          <a:cs typeface="Calibri" pitchFamily="34" charset="-120"/>
                        </a:rPr>
                        <a:t>Pressure from AI</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12352B"/>
                    </a:solidFill>
                  </a:tcPr>
                </a:tc>
                <a:tc>
                  <a:txBody>
                    <a:bodyPr/>
                    <a:lstStyle/>
                    <a:p>
                      <a:pPr marL="0" indent="0">
                        <a:buNone/>
                      </a:pPr>
                      <a:r>
                        <a:rPr lang="en-US" sz="980" b="1" dirty="0">
                          <a:solidFill>
                            <a:srgbClr val="FFFFFF"/>
                          </a:solidFill>
                          <a:latin typeface="Calibri" pitchFamily="34" charset="0"/>
                          <a:ea typeface="Calibri" pitchFamily="34" charset="-122"/>
                          <a:cs typeface="Calibri" pitchFamily="34" charset="-120"/>
                        </a:rPr>
                        <a:t>Safeguard</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12352B"/>
                    </a:solidFill>
                  </a:tcPr>
                </a:tc>
                <a:extLst>
                  <a:ext uri="{0D108BD9-81ED-4DB2-BD59-A6C34878D82A}">
                    <a16:rowId xmlns:a16="http://schemas.microsoft.com/office/drawing/2014/main" val="10000"/>
                  </a:ext>
                </a:extLst>
              </a:tr>
              <a:tr h="420624">
                <a:tc>
                  <a:txBody>
                    <a:bodyPr/>
                    <a:lstStyle/>
                    <a:p>
                      <a:pPr marL="0" indent="0">
                        <a:buNone/>
                      </a:pPr>
                      <a:r>
                        <a:rPr lang="en-US" sz="980" b="1" dirty="0">
                          <a:solidFill>
                            <a:srgbClr val="12352B"/>
                          </a:solidFill>
                          <a:latin typeface="Calibri" pitchFamily="34" charset="0"/>
                          <a:ea typeface="Calibri" pitchFamily="34" charset="-122"/>
                          <a:cs typeface="Calibri" pitchFamily="34" charset="-120"/>
                        </a:rPr>
                        <a:t>Right to be heard</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tc>
                  <a:txBody>
                    <a:bodyPr/>
                    <a:lstStyle/>
                    <a:p>
                      <a:pPr marL="0" indent="0">
                        <a:buNone/>
                      </a:pPr>
                      <a:r>
                        <a:rPr lang="en-US" sz="980" dirty="0">
                          <a:solidFill>
                            <a:srgbClr val="20302A"/>
                          </a:solidFill>
                          <a:latin typeface="Calibri" pitchFamily="34" charset="0"/>
                          <a:ea typeface="Calibri" pitchFamily="34" charset="-122"/>
                          <a:cs typeface="Calibri" pitchFamily="34" charset="-120"/>
                        </a:rPr>
                        <a:t>Can a party truly answer a machine's analysis?</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tc>
                  <a:txBody>
                    <a:bodyPr/>
                    <a:lstStyle/>
                    <a:p>
                      <a:pPr marL="0" indent="0">
                        <a:buNone/>
                      </a:pPr>
                      <a:r>
                        <a:rPr lang="en-US" sz="980" dirty="0">
                          <a:solidFill>
                            <a:srgbClr val="20302A"/>
                          </a:solidFill>
                          <a:latin typeface="Calibri" pitchFamily="34" charset="0"/>
                          <a:ea typeface="Calibri" pitchFamily="34" charset="-122"/>
                          <a:cs typeface="Calibri" pitchFamily="34" charset="-120"/>
                        </a:rPr>
                        <a:t>Disclosure of AI use; a real chance to contest it</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20624">
                <a:tc>
                  <a:txBody>
                    <a:bodyPr/>
                    <a:lstStyle/>
                    <a:p>
                      <a:pPr marL="0" indent="0">
                        <a:buNone/>
                      </a:pPr>
                      <a:r>
                        <a:rPr lang="en-US" sz="980" b="1" dirty="0">
                          <a:solidFill>
                            <a:srgbClr val="12352B"/>
                          </a:solidFill>
                          <a:latin typeface="Calibri" pitchFamily="34" charset="0"/>
                          <a:ea typeface="Calibri" pitchFamily="34" charset="-122"/>
                          <a:cs typeface="Calibri" pitchFamily="34" charset="-120"/>
                        </a:rPr>
                        <a:t>Equality of arms</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tc>
                  <a:txBody>
                    <a:bodyPr/>
                    <a:lstStyle/>
                    <a:p>
                      <a:pPr marL="0" indent="0">
                        <a:buNone/>
                      </a:pPr>
                      <a:r>
                        <a:rPr lang="en-US" sz="980" dirty="0">
                          <a:solidFill>
                            <a:srgbClr val="20302A"/>
                          </a:solidFill>
                          <a:latin typeface="Calibri" pitchFamily="34" charset="0"/>
                          <a:ea typeface="Calibri" pitchFamily="34" charset="-122"/>
                          <a:cs typeface="Calibri" pitchFamily="34" charset="-120"/>
                        </a:rPr>
                        <a:t>The digital divide leaves weaker parties behind</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tc>
                  <a:txBody>
                    <a:bodyPr/>
                    <a:lstStyle/>
                    <a:p>
                      <a:pPr marL="0" indent="0">
                        <a:buNone/>
                      </a:pPr>
                      <a:r>
                        <a:rPr lang="en-US" sz="980" dirty="0">
                          <a:solidFill>
                            <a:srgbClr val="20302A"/>
                          </a:solidFill>
                          <a:latin typeface="Calibri" pitchFamily="34" charset="0"/>
                          <a:ea typeface="Calibri" pitchFamily="34" charset="-122"/>
                          <a:cs typeface="Calibri" pitchFamily="34" charset="-120"/>
                        </a:rPr>
                        <a:t>Assistance, simple interfaces, offline routes</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extLst>
                  <a:ext uri="{0D108BD9-81ED-4DB2-BD59-A6C34878D82A}">
                    <a16:rowId xmlns:a16="http://schemas.microsoft.com/office/drawing/2014/main" val="10002"/>
                  </a:ext>
                </a:extLst>
              </a:tr>
              <a:tr h="420624">
                <a:tc>
                  <a:txBody>
                    <a:bodyPr/>
                    <a:lstStyle/>
                    <a:p>
                      <a:pPr marL="0" indent="0">
                        <a:buNone/>
                      </a:pPr>
                      <a:r>
                        <a:rPr lang="en-US" sz="980" b="1" dirty="0">
                          <a:solidFill>
                            <a:srgbClr val="12352B"/>
                          </a:solidFill>
                          <a:latin typeface="Calibri" pitchFamily="34" charset="0"/>
                          <a:ea typeface="Calibri" pitchFamily="34" charset="-122"/>
                          <a:cs typeface="Calibri" pitchFamily="34" charset="-120"/>
                        </a:rPr>
                        <a:t>Publicity / open justice</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tc>
                  <a:txBody>
                    <a:bodyPr/>
                    <a:lstStyle/>
                    <a:p>
                      <a:pPr marL="0" indent="0">
                        <a:buNone/>
                      </a:pPr>
                      <a:r>
                        <a:rPr lang="en-US" sz="980" dirty="0">
                          <a:solidFill>
                            <a:srgbClr val="20302A"/>
                          </a:solidFill>
                          <a:latin typeface="Calibri" pitchFamily="34" charset="0"/>
                          <a:ea typeface="Calibri" pitchFamily="34" charset="-122"/>
                          <a:cs typeface="Calibri" pitchFamily="34" charset="-120"/>
                        </a:rPr>
                        <a:t>Online files can be less visible to the public</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tc>
                  <a:txBody>
                    <a:bodyPr/>
                    <a:lstStyle/>
                    <a:p>
                      <a:pPr marL="0" indent="0">
                        <a:buNone/>
                      </a:pPr>
                      <a:r>
                        <a:rPr lang="en-US" sz="980" dirty="0">
                          <a:solidFill>
                            <a:srgbClr val="20302A"/>
                          </a:solidFill>
                          <a:latin typeface="Calibri" pitchFamily="34" charset="0"/>
                          <a:ea typeface="Calibri" pitchFamily="34" charset="-122"/>
                          <a:cs typeface="Calibri" pitchFamily="34" charset="-120"/>
                        </a:rPr>
                        <a:t>Transparency and public access by design</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420624">
                <a:tc>
                  <a:txBody>
                    <a:bodyPr/>
                    <a:lstStyle/>
                    <a:p>
                      <a:pPr marL="0" indent="0">
                        <a:buNone/>
                      </a:pPr>
                      <a:r>
                        <a:rPr lang="en-US" sz="980" b="1" dirty="0">
                          <a:solidFill>
                            <a:srgbClr val="12352B"/>
                          </a:solidFill>
                          <a:latin typeface="Calibri" pitchFamily="34" charset="0"/>
                          <a:ea typeface="Calibri" pitchFamily="34" charset="-122"/>
                          <a:cs typeface="Calibri" pitchFamily="34" charset="-120"/>
                        </a:rPr>
                        <a:t>Immediacy</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tc>
                  <a:txBody>
                    <a:bodyPr/>
                    <a:lstStyle/>
                    <a:p>
                      <a:pPr marL="0" indent="0">
                        <a:buNone/>
                      </a:pPr>
                      <a:r>
                        <a:rPr lang="en-US" sz="980" dirty="0">
                          <a:solidFill>
                            <a:srgbClr val="20302A"/>
                          </a:solidFill>
                          <a:latin typeface="Calibri" pitchFamily="34" charset="0"/>
                          <a:ea typeface="Calibri" pitchFamily="34" charset="-122"/>
                          <a:cs typeface="Calibri" pitchFamily="34" charset="-120"/>
                        </a:rPr>
                        <a:t>The judge sees evidence through a system, not directly</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tc>
                  <a:txBody>
                    <a:bodyPr/>
                    <a:lstStyle/>
                    <a:p>
                      <a:pPr marL="0" indent="0">
                        <a:buNone/>
                      </a:pPr>
                      <a:r>
                        <a:rPr lang="en-US" sz="980" dirty="0">
                          <a:solidFill>
                            <a:srgbClr val="20302A"/>
                          </a:solidFill>
                          <a:latin typeface="Calibri" pitchFamily="34" charset="0"/>
                          <a:ea typeface="Calibri" pitchFamily="34" charset="-122"/>
                          <a:cs typeface="Calibri" pitchFamily="34" charset="-120"/>
                        </a:rPr>
                        <a:t>Preserve direct judicial assessment of evidence</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extLst>
                  <a:ext uri="{0D108BD9-81ED-4DB2-BD59-A6C34878D82A}">
                    <a16:rowId xmlns:a16="http://schemas.microsoft.com/office/drawing/2014/main" val="10004"/>
                  </a:ext>
                </a:extLst>
              </a:tr>
              <a:tr h="420624">
                <a:tc>
                  <a:txBody>
                    <a:bodyPr/>
                    <a:lstStyle/>
                    <a:p>
                      <a:pPr marL="0" indent="0">
                        <a:buNone/>
                      </a:pPr>
                      <a:r>
                        <a:rPr lang="en-US" sz="980" b="1" dirty="0">
                          <a:solidFill>
                            <a:srgbClr val="12352B"/>
                          </a:solidFill>
                          <a:latin typeface="Calibri" pitchFamily="34" charset="0"/>
                          <a:ea typeface="Calibri" pitchFamily="34" charset="-122"/>
                          <a:cs typeface="Calibri" pitchFamily="34" charset="-120"/>
                        </a:rPr>
                        <a:t>Reasoned judgment</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tc>
                  <a:txBody>
                    <a:bodyPr/>
                    <a:lstStyle/>
                    <a:p>
                      <a:pPr marL="0" indent="0">
                        <a:buNone/>
                      </a:pPr>
                      <a:r>
                        <a:rPr lang="en-US" sz="980" dirty="0">
                          <a:solidFill>
                            <a:srgbClr val="20302A"/>
                          </a:solidFill>
                          <a:latin typeface="Calibri" pitchFamily="34" charset="0"/>
                          <a:ea typeface="Calibri" pitchFamily="34" charset="-122"/>
                          <a:cs typeface="Calibri" pitchFamily="34" charset="-120"/>
                        </a:rPr>
                        <a:t>A black-box tool cannot explain itself</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tc>
                  <a:txBody>
                    <a:bodyPr/>
                    <a:lstStyle/>
                    <a:p>
                      <a:pPr marL="0" indent="0">
                        <a:buNone/>
                      </a:pPr>
                      <a:r>
                        <a:rPr lang="en-US" sz="980" dirty="0">
                          <a:solidFill>
                            <a:srgbClr val="20302A"/>
                          </a:solidFill>
                          <a:latin typeface="Calibri" pitchFamily="34" charset="0"/>
                          <a:ea typeface="Calibri" pitchFamily="34" charset="-122"/>
                          <a:cs typeface="Calibri" pitchFamily="34" charset="-120"/>
                        </a:rPr>
                        <a:t>Explainability; reasons remain the judge's own</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420624">
                <a:tc>
                  <a:txBody>
                    <a:bodyPr/>
                    <a:lstStyle/>
                    <a:p>
                      <a:pPr marL="0" indent="0">
                        <a:buNone/>
                      </a:pPr>
                      <a:r>
                        <a:rPr lang="en-US" sz="980" b="1" dirty="0">
                          <a:solidFill>
                            <a:srgbClr val="12352B"/>
                          </a:solidFill>
                          <a:latin typeface="Calibri" pitchFamily="34" charset="0"/>
                          <a:ea typeface="Calibri" pitchFamily="34" charset="-122"/>
                          <a:cs typeface="Calibri" pitchFamily="34" charset="-120"/>
                        </a:rPr>
                        <a:t>Meaningful human control</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tc>
                  <a:txBody>
                    <a:bodyPr/>
                    <a:lstStyle/>
                    <a:p>
                      <a:pPr marL="0" indent="0">
                        <a:buNone/>
                      </a:pPr>
                      <a:r>
                        <a:rPr lang="en-US" sz="980" dirty="0">
                          <a:solidFill>
                            <a:srgbClr val="20302A"/>
                          </a:solidFill>
                          <a:latin typeface="Calibri" pitchFamily="34" charset="0"/>
                          <a:ea typeface="Calibri" pitchFamily="34" charset="-122"/>
                          <a:cs typeface="Calibri" pitchFamily="34" charset="-120"/>
                        </a:rPr>
                        <a:t>The judge risks becoming a rubber stamp</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tc>
                  <a:txBody>
                    <a:bodyPr/>
                    <a:lstStyle/>
                    <a:p>
                      <a:pPr marL="0" indent="0">
                        <a:buNone/>
                      </a:pPr>
                      <a:r>
                        <a:rPr lang="en-US" sz="980" dirty="0">
                          <a:solidFill>
                            <a:srgbClr val="20302A"/>
                          </a:solidFill>
                          <a:latin typeface="Calibri" pitchFamily="34" charset="0"/>
                          <a:ea typeface="Calibri" pitchFamily="34" charset="-122"/>
                          <a:cs typeface="Calibri" pitchFamily="34" charset="-120"/>
                        </a:rPr>
                        <a:t>Human stays the real decision-maker</a:t>
                      </a:r>
                      <a:endParaRPr lang="en-US" sz="980" dirty="0">
                        <a:latin typeface="Calibri" charset="0"/>
                        <a:ea typeface="Calibri" charset="0"/>
                        <a:cs typeface="Calibri" charset="0"/>
                      </a:endParaRPr>
                    </a:p>
                  </a:txBody>
                  <a:tcPr marL="64008" marR="64008" marT="64008" marB="64008" anchor="ctr">
                    <a:lnL w="9525" cap="flat" cmpd="sng" algn="ctr">
                      <a:solidFill>
                        <a:srgbClr val="DCE7E1"/>
                      </a:solidFill>
                      <a:prstDash val="solid"/>
                      <a:round/>
                      <a:headEnd type="none" w="med" len="med"/>
                      <a:tailEnd type="none" w="med" len="med"/>
                    </a:lnL>
                    <a:lnR w="9525" cap="flat" cmpd="sng" algn="ctr">
                      <a:solidFill>
                        <a:srgbClr val="DCE7E1"/>
                      </a:solidFill>
                      <a:prstDash val="solid"/>
                      <a:round/>
                      <a:headEnd type="none" w="med" len="med"/>
                      <a:tailEnd type="none" w="med" len="med"/>
                    </a:lnR>
                    <a:lnT w="9525" cap="flat" cmpd="sng" algn="ctr">
                      <a:solidFill>
                        <a:srgbClr val="DCE7E1"/>
                      </a:solidFill>
                      <a:prstDash val="solid"/>
                      <a:round/>
                      <a:headEnd type="none" w="med" len="med"/>
                      <a:tailEnd type="none" w="med" len="med"/>
                    </a:lnT>
                    <a:lnB w="9525" cap="flat" cmpd="sng" algn="ctr">
                      <a:solidFill>
                        <a:srgbClr val="DCE7E1"/>
                      </a:solidFill>
                      <a:prstDash val="solid"/>
                      <a:round/>
                      <a:headEnd type="none" w="med" len="med"/>
                      <a:tailEnd type="none" w="med" len="med"/>
                    </a:lnB>
                    <a:solidFill>
                      <a:srgbClr val="F1F6F3"/>
                    </a:solidFill>
                  </a:tcPr>
                </a:tc>
                <a:extLst>
                  <a:ext uri="{0D108BD9-81ED-4DB2-BD59-A6C34878D82A}">
                    <a16:rowId xmlns:a16="http://schemas.microsoft.com/office/drawing/2014/main" val="10006"/>
                  </a:ext>
                </a:extLst>
              </a:tr>
            </a:tbl>
          </a:graphicData>
        </a:graphic>
      </p:graphicFrame>
      <p:sp>
        <p:nvSpPr>
          <p:cNvPr id="7" name="Text 4"/>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13</a:t>
            </a:r>
            <a:endParaRPr lang="en-US" sz="8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CHAPTER 6</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Constitutional and Human-Rights Limits</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Four limits, anchored in European law</a:t>
            </a:r>
            <a:endParaRPr lang="en-US" sz="1200" dirty="0"/>
          </a:p>
        </p:txBody>
      </p:sp>
      <p:sp>
        <p:nvSpPr>
          <p:cNvPr id="5" name="Shape 3"/>
          <p:cNvSpPr/>
          <p:nvPr/>
        </p:nvSpPr>
        <p:spPr>
          <a:xfrm>
            <a:off x="457200" y="1517904"/>
            <a:ext cx="2606040" cy="1517904"/>
          </a:xfrm>
          <a:prstGeom prst="roundRect">
            <a:avLst>
              <a:gd name="adj" fmla="val 4217"/>
            </a:avLst>
          </a:prstGeom>
          <a:solidFill>
            <a:srgbClr val="F1F6F3"/>
          </a:solidFill>
          <a:ln w="9525">
            <a:solidFill>
              <a:srgbClr val="DCE7E1"/>
            </a:solidFill>
            <a:prstDash val="solid"/>
          </a:ln>
        </p:spPr>
        <p:txBody>
          <a:bodyPr/>
          <a:lstStyle/>
          <a:p>
            <a:endParaRPr lang="ru-RU"/>
          </a:p>
        </p:txBody>
      </p:sp>
      <p:sp>
        <p:nvSpPr>
          <p:cNvPr id="6" name="Shape 4"/>
          <p:cNvSpPr/>
          <p:nvPr/>
        </p:nvSpPr>
        <p:spPr>
          <a:xfrm>
            <a:off x="640080" y="1682496"/>
            <a:ext cx="402336" cy="402336"/>
          </a:xfrm>
          <a:prstGeom prst="ellipse">
            <a:avLst/>
          </a:prstGeom>
          <a:solidFill>
            <a:srgbClr val="1E5641"/>
          </a:solidFill>
          <a:ln/>
        </p:spPr>
        <p:txBody>
          <a:bodyPr/>
          <a:lstStyle/>
          <a:p>
            <a:endParaRPr lang="ru-RU"/>
          </a:p>
        </p:txBody>
      </p:sp>
      <p:pic>
        <p:nvPicPr>
          <p:cNvPr id="7" name="Image 0" descr="preencoded.png"/>
          <p:cNvPicPr>
            <a:picLocks noChangeAspect="1"/>
          </p:cNvPicPr>
          <p:nvPr/>
        </p:nvPicPr>
        <p:blipFill>
          <a:blip r:embed="rId3"/>
          <a:stretch>
            <a:fillRect/>
          </a:stretch>
        </p:blipFill>
        <p:spPr>
          <a:xfrm>
            <a:off x="744687" y="1787103"/>
            <a:ext cx="193121" cy="193121"/>
          </a:xfrm>
          <a:prstGeom prst="rect">
            <a:avLst/>
          </a:prstGeom>
        </p:spPr>
      </p:pic>
      <p:sp>
        <p:nvSpPr>
          <p:cNvPr id="8" name="Text 5"/>
          <p:cNvSpPr/>
          <p:nvPr/>
        </p:nvSpPr>
        <p:spPr>
          <a:xfrm>
            <a:off x="1152144" y="1719072"/>
            <a:ext cx="1746504" cy="365760"/>
          </a:xfrm>
          <a:prstGeom prst="rect">
            <a:avLst/>
          </a:prstGeom>
          <a:noFill/>
          <a:ln/>
        </p:spPr>
        <p:txBody>
          <a:bodyPr wrap="square" lIns="0" tIns="0" rIns="0" bIns="0" rtlCol="0" anchor="ctr"/>
          <a:lstStyle/>
          <a:p>
            <a:pPr marL="0" indent="0">
              <a:buNone/>
            </a:pPr>
            <a:r>
              <a:rPr lang="en-US" sz="1200" b="1" dirty="0">
                <a:solidFill>
                  <a:srgbClr val="12352B"/>
                </a:solidFill>
                <a:latin typeface="Calibri" pitchFamily="34" charset="0"/>
                <a:ea typeface="Calibri" pitchFamily="34" charset="-122"/>
                <a:cs typeface="Calibri" pitchFamily="34" charset="-120"/>
              </a:rPr>
              <a:t>Due process</a:t>
            </a:r>
            <a:endParaRPr lang="en-US" sz="1200" dirty="0"/>
          </a:p>
        </p:txBody>
      </p:sp>
      <p:sp>
        <p:nvSpPr>
          <p:cNvPr id="9" name="Text 6"/>
          <p:cNvSpPr/>
          <p:nvPr/>
        </p:nvSpPr>
        <p:spPr>
          <a:xfrm>
            <a:off x="640080" y="2176272"/>
            <a:ext cx="2240280" cy="713232"/>
          </a:xfrm>
          <a:prstGeom prst="rect">
            <a:avLst/>
          </a:prstGeom>
          <a:noFill/>
          <a:ln/>
        </p:spPr>
        <p:txBody>
          <a:bodyPr wrap="square" lIns="0" tIns="0" rIns="0" bIns="0" rtlCol="0" anchor="ctr"/>
          <a:lstStyle/>
          <a:p>
            <a:pPr marL="0" indent="0">
              <a:buNone/>
            </a:pPr>
            <a:r>
              <a:rPr lang="en-US" sz="960" dirty="0">
                <a:solidFill>
                  <a:srgbClr val="20302A"/>
                </a:solidFill>
                <a:latin typeface="Calibri" pitchFamily="34" charset="0"/>
                <a:ea typeface="Calibri" pitchFamily="34" charset="-122"/>
                <a:cs typeface="Calibri" pitchFamily="34" charset="-120"/>
              </a:rPr>
              <a:t>A fair trial under ECHR Article 6 must survive in an automated environment.</a:t>
            </a:r>
            <a:endParaRPr lang="en-US" sz="960" dirty="0"/>
          </a:p>
        </p:txBody>
      </p:sp>
      <p:sp>
        <p:nvSpPr>
          <p:cNvPr id="10" name="Shape 7"/>
          <p:cNvSpPr/>
          <p:nvPr/>
        </p:nvSpPr>
        <p:spPr>
          <a:xfrm>
            <a:off x="3200400" y="1517904"/>
            <a:ext cx="2606040" cy="1517904"/>
          </a:xfrm>
          <a:prstGeom prst="roundRect">
            <a:avLst>
              <a:gd name="adj" fmla="val 4217"/>
            </a:avLst>
          </a:prstGeom>
          <a:solidFill>
            <a:srgbClr val="F1F6F3"/>
          </a:solidFill>
          <a:ln w="9525">
            <a:solidFill>
              <a:srgbClr val="DCE7E1"/>
            </a:solidFill>
            <a:prstDash val="solid"/>
          </a:ln>
        </p:spPr>
        <p:txBody>
          <a:bodyPr/>
          <a:lstStyle/>
          <a:p>
            <a:endParaRPr lang="ru-RU"/>
          </a:p>
        </p:txBody>
      </p:sp>
      <p:sp>
        <p:nvSpPr>
          <p:cNvPr id="11" name="Shape 8"/>
          <p:cNvSpPr/>
          <p:nvPr/>
        </p:nvSpPr>
        <p:spPr>
          <a:xfrm>
            <a:off x="3383280" y="1682496"/>
            <a:ext cx="402336" cy="402336"/>
          </a:xfrm>
          <a:prstGeom prst="ellipse">
            <a:avLst/>
          </a:prstGeom>
          <a:solidFill>
            <a:srgbClr val="1E5641"/>
          </a:solidFill>
          <a:ln/>
        </p:spPr>
        <p:txBody>
          <a:bodyPr/>
          <a:lstStyle/>
          <a:p>
            <a:endParaRPr lang="ru-RU"/>
          </a:p>
        </p:txBody>
      </p:sp>
      <p:pic>
        <p:nvPicPr>
          <p:cNvPr id="12" name="Image 1" descr="preencoded.png"/>
          <p:cNvPicPr>
            <a:picLocks noChangeAspect="1"/>
          </p:cNvPicPr>
          <p:nvPr/>
        </p:nvPicPr>
        <p:blipFill>
          <a:blip r:embed="rId4"/>
          <a:stretch>
            <a:fillRect/>
          </a:stretch>
        </p:blipFill>
        <p:spPr>
          <a:xfrm>
            <a:off x="3487887" y="1787103"/>
            <a:ext cx="193121" cy="193121"/>
          </a:xfrm>
          <a:prstGeom prst="rect">
            <a:avLst/>
          </a:prstGeom>
        </p:spPr>
      </p:pic>
      <p:sp>
        <p:nvSpPr>
          <p:cNvPr id="13" name="Text 9"/>
          <p:cNvSpPr/>
          <p:nvPr/>
        </p:nvSpPr>
        <p:spPr>
          <a:xfrm>
            <a:off x="3895344" y="1719072"/>
            <a:ext cx="1746504" cy="365760"/>
          </a:xfrm>
          <a:prstGeom prst="rect">
            <a:avLst/>
          </a:prstGeom>
          <a:noFill/>
          <a:ln/>
        </p:spPr>
        <p:txBody>
          <a:bodyPr wrap="square" lIns="0" tIns="0" rIns="0" bIns="0" rtlCol="0" anchor="ctr"/>
          <a:lstStyle/>
          <a:p>
            <a:pPr marL="0" indent="0">
              <a:buNone/>
            </a:pPr>
            <a:r>
              <a:rPr lang="en-US" sz="1200" b="1" dirty="0">
                <a:solidFill>
                  <a:srgbClr val="12352B"/>
                </a:solidFill>
                <a:latin typeface="Calibri" pitchFamily="34" charset="0"/>
                <a:ea typeface="Calibri" pitchFamily="34" charset="-122"/>
                <a:cs typeface="Calibri" pitchFamily="34" charset="-120"/>
              </a:rPr>
              <a:t>Judicial independence</a:t>
            </a:r>
            <a:endParaRPr lang="en-US" sz="1200" dirty="0"/>
          </a:p>
        </p:txBody>
      </p:sp>
      <p:sp>
        <p:nvSpPr>
          <p:cNvPr id="14" name="Text 10"/>
          <p:cNvSpPr/>
          <p:nvPr/>
        </p:nvSpPr>
        <p:spPr>
          <a:xfrm>
            <a:off x="3383280" y="2176272"/>
            <a:ext cx="2240280" cy="713232"/>
          </a:xfrm>
          <a:prstGeom prst="rect">
            <a:avLst/>
          </a:prstGeom>
          <a:noFill/>
          <a:ln/>
        </p:spPr>
        <p:txBody>
          <a:bodyPr wrap="square" lIns="0" tIns="0" rIns="0" bIns="0" rtlCol="0" anchor="ctr"/>
          <a:lstStyle/>
          <a:p>
            <a:pPr marL="0" indent="0">
              <a:buNone/>
            </a:pPr>
            <a:r>
              <a:rPr lang="en-US" sz="960" dirty="0">
                <a:solidFill>
                  <a:srgbClr val="20302A"/>
                </a:solidFill>
                <a:latin typeface="Calibri" pitchFamily="34" charset="0"/>
                <a:ea typeface="Calibri" pitchFamily="34" charset="-122"/>
                <a:cs typeface="Calibri" pitchFamily="34" charset="-120"/>
              </a:rPr>
              <a:t>A judge must not depend on a tool he cannot understand or question.</a:t>
            </a:r>
            <a:endParaRPr lang="en-US" sz="960" dirty="0"/>
          </a:p>
        </p:txBody>
      </p:sp>
      <p:sp>
        <p:nvSpPr>
          <p:cNvPr id="15" name="Shape 11"/>
          <p:cNvSpPr/>
          <p:nvPr/>
        </p:nvSpPr>
        <p:spPr>
          <a:xfrm>
            <a:off x="457200" y="3218688"/>
            <a:ext cx="2606040" cy="1517904"/>
          </a:xfrm>
          <a:prstGeom prst="roundRect">
            <a:avLst>
              <a:gd name="adj" fmla="val 4217"/>
            </a:avLst>
          </a:prstGeom>
          <a:solidFill>
            <a:srgbClr val="F1F6F3"/>
          </a:solidFill>
          <a:ln w="9525">
            <a:solidFill>
              <a:srgbClr val="DCE7E1"/>
            </a:solidFill>
            <a:prstDash val="solid"/>
          </a:ln>
        </p:spPr>
        <p:txBody>
          <a:bodyPr/>
          <a:lstStyle/>
          <a:p>
            <a:endParaRPr lang="ru-RU"/>
          </a:p>
        </p:txBody>
      </p:sp>
      <p:sp>
        <p:nvSpPr>
          <p:cNvPr id="16" name="Shape 12"/>
          <p:cNvSpPr/>
          <p:nvPr/>
        </p:nvSpPr>
        <p:spPr>
          <a:xfrm>
            <a:off x="640080" y="3383280"/>
            <a:ext cx="402336" cy="402336"/>
          </a:xfrm>
          <a:prstGeom prst="ellipse">
            <a:avLst/>
          </a:prstGeom>
          <a:solidFill>
            <a:srgbClr val="1E5641"/>
          </a:solidFill>
          <a:ln/>
        </p:spPr>
        <p:txBody>
          <a:bodyPr/>
          <a:lstStyle/>
          <a:p>
            <a:endParaRPr lang="ru-RU"/>
          </a:p>
        </p:txBody>
      </p:sp>
      <p:pic>
        <p:nvPicPr>
          <p:cNvPr id="17" name="Image 2" descr="preencoded.png"/>
          <p:cNvPicPr>
            <a:picLocks noChangeAspect="1"/>
          </p:cNvPicPr>
          <p:nvPr/>
        </p:nvPicPr>
        <p:blipFill>
          <a:blip r:embed="rId5"/>
          <a:stretch>
            <a:fillRect/>
          </a:stretch>
        </p:blipFill>
        <p:spPr>
          <a:xfrm>
            <a:off x="744687" y="3487887"/>
            <a:ext cx="193121" cy="193121"/>
          </a:xfrm>
          <a:prstGeom prst="rect">
            <a:avLst/>
          </a:prstGeom>
        </p:spPr>
      </p:pic>
      <p:sp>
        <p:nvSpPr>
          <p:cNvPr id="18" name="Text 13"/>
          <p:cNvSpPr/>
          <p:nvPr/>
        </p:nvSpPr>
        <p:spPr>
          <a:xfrm>
            <a:off x="1152144" y="3419856"/>
            <a:ext cx="1746504" cy="365760"/>
          </a:xfrm>
          <a:prstGeom prst="rect">
            <a:avLst/>
          </a:prstGeom>
          <a:noFill/>
          <a:ln/>
        </p:spPr>
        <p:txBody>
          <a:bodyPr wrap="square" lIns="0" tIns="0" rIns="0" bIns="0" rtlCol="0" anchor="ctr"/>
          <a:lstStyle/>
          <a:p>
            <a:pPr marL="0" indent="0">
              <a:buNone/>
            </a:pPr>
            <a:r>
              <a:rPr lang="en-US" sz="1200" b="1" dirty="0">
                <a:solidFill>
                  <a:srgbClr val="12352B"/>
                </a:solidFill>
                <a:latin typeface="Calibri" pitchFamily="34" charset="0"/>
                <a:ea typeface="Calibri" pitchFamily="34" charset="-122"/>
                <a:cs typeface="Calibri" pitchFamily="34" charset="-120"/>
              </a:rPr>
              <a:t>Accountability</a:t>
            </a:r>
            <a:endParaRPr lang="en-US" sz="1200" dirty="0"/>
          </a:p>
        </p:txBody>
      </p:sp>
      <p:sp>
        <p:nvSpPr>
          <p:cNvPr id="19" name="Text 14"/>
          <p:cNvSpPr/>
          <p:nvPr/>
        </p:nvSpPr>
        <p:spPr>
          <a:xfrm>
            <a:off x="640080" y="3877056"/>
            <a:ext cx="2240280" cy="713232"/>
          </a:xfrm>
          <a:prstGeom prst="rect">
            <a:avLst/>
          </a:prstGeom>
          <a:noFill/>
          <a:ln/>
        </p:spPr>
        <p:txBody>
          <a:bodyPr wrap="square" lIns="0" tIns="0" rIns="0" bIns="0" rtlCol="0" anchor="ctr"/>
          <a:lstStyle/>
          <a:p>
            <a:pPr marL="0" indent="0">
              <a:buNone/>
            </a:pPr>
            <a:r>
              <a:rPr lang="en-US" sz="960" dirty="0">
                <a:solidFill>
                  <a:srgbClr val="20302A"/>
                </a:solidFill>
                <a:latin typeface="Calibri" pitchFamily="34" charset="0"/>
                <a:ea typeface="Calibri" pitchFamily="34" charset="-122"/>
                <a:cs typeface="Calibri" pitchFamily="34" charset="-120"/>
              </a:rPr>
              <a:t>If the system errs, the State answers, not “the algorithm.”</a:t>
            </a:r>
            <a:endParaRPr lang="en-US" sz="960" dirty="0"/>
          </a:p>
        </p:txBody>
      </p:sp>
      <p:sp>
        <p:nvSpPr>
          <p:cNvPr id="20" name="Shape 15"/>
          <p:cNvSpPr/>
          <p:nvPr/>
        </p:nvSpPr>
        <p:spPr>
          <a:xfrm>
            <a:off x="3200400" y="3218688"/>
            <a:ext cx="2606040" cy="1517904"/>
          </a:xfrm>
          <a:prstGeom prst="roundRect">
            <a:avLst>
              <a:gd name="adj" fmla="val 4217"/>
            </a:avLst>
          </a:prstGeom>
          <a:solidFill>
            <a:srgbClr val="F1F6F3"/>
          </a:solidFill>
          <a:ln w="9525">
            <a:solidFill>
              <a:srgbClr val="DCE7E1"/>
            </a:solidFill>
            <a:prstDash val="solid"/>
          </a:ln>
        </p:spPr>
        <p:txBody>
          <a:bodyPr/>
          <a:lstStyle/>
          <a:p>
            <a:endParaRPr lang="ru-RU"/>
          </a:p>
        </p:txBody>
      </p:sp>
      <p:sp>
        <p:nvSpPr>
          <p:cNvPr id="21" name="Shape 16"/>
          <p:cNvSpPr/>
          <p:nvPr/>
        </p:nvSpPr>
        <p:spPr>
          <a:xfrm>
            <a:off x="3383280" y="3383280"/>
            <a:ext cx="402336" cy="402336"/>
          </a:xfrm>
          <a:prstGeom prst="ellipse">
            <a:avLst/>
          </a:prstGeom>
          <a:solidFill>
            <a:srgbClr val="1E5641"/>
          </a:solidFill>
          <a:ln/>
        </p:spPr>
        <p:txBody>
          <a:bodyPr/>
          <a:lstStyle/>
          <a:p>
            <a:endParaRPr lang="ru-RU"/>
          </a:p>
        </p:txBody>
      </p:sp>
      <p:pic>
        <p:nvPicPr>
          <p:cNvPr id="22" name="Image 3" descr="preencoded.png"/>
          <p:cNvPicPr>
            <a:picLocks noChangeAspect="1"/>
          </p:cNvPicPr>
          <p:nvPr/>
        </p:nvPicPr>
        <p:blipFill>
          <a:blip r:embed="rId6"/>
          <a:stretch>
            <a:fillRect/>
          </a:stretch>
        </p:blipFill>
        <p:spPr>
          <a:xfrm>
            <a:off x="3487887" y="3487887"/>
            <a:ext cx="193121" cy="193121"/>
          </a:xfrm>
          <a:prstGeom prst="rect">
            <a:avLst/>
          </a:prstGeom>
        </p:spPr>
      </p:pic>
      <p:sp>
        <p:nvSpPr>
          <p:cNvPr id="23" name="Text 17"/>
          <p:cNvSpPr/>
          <p:nvPr/>
        </p:nvSpPr>
        <p:spPr>
          <a:xfrm>
            <a:off x="3895344" y="3419856"/>
            <a:ext cx="1746504" cy="365760"/>
          </a:xfrm>
          <a:prstGeom prst="rect">
            <a:avLst/>
          </a:prstGeom>
          <a:noFill/>
          <a:ln/>
        </p:spPr>
        <p:txBody>
          <a:bodyPr wrap="square" lIns="0" tIns="0" rIns="0" bIns="0" rtlCol="0" anchor="ctr"/>
          <a:lstStyle/>
          <a:p>
            <a:pPr marL="0" indent="0">
              <a:buNone/>
            </a:pPr>
            <a:r>
              <a:rPr lang="en-US" sz="1200" b="1" dirty="0">
                <a:solidFill>
                  <a:srgbClr val="12352B"/>
                </a:solidFill>
                <a:latin typeface="Calibri" pitchFamily="34" charset="0"/>
                <a:ea typeface="Calibri" pitchFamily="34" charset="-122"/>
                <a:cs typeface="Calibri" pitchFamily="34" charset="-120"/>
              </a:rPr>
              <a:t>Data protection</a:t>
            </a:r>
            <a:endParaRPr lang="en-US" sz="1200" dirty="0"/>
          </a:p>
        </p:txBody>
      </p:sp>
      <p:sp>
        <p:nvSpPr>
          <p:cNvPr id="24" name="Text 18"/>
          <p:cNvSpPr/>
          <p:nvPr/>
        </p:nvSpPr>
        <p:spPr>
          <a:xfrm>
            <a:off x="3383280" y="3877056"/>
            <a:ext cx="2240280" cy="713232"/>
          </a:xfrm>
          <a:prstGeom prst="rect">
            <a:avLst/>
          </a:prstGeom>
          <a:noFill/>
          <a:ln/>
        </p:spPr>
        <p:txBody>
          <a:bodyPr wrap="square" lIns="0" tIns="0" rIns="0" bIns="0" rtlCol="0" anchor="ctr"/>
          <a:lstStyle/>
          <a:p>
            <a:pPr marL="0" indent="0">
              <a:buNone/>
            </a:pPr>
            <a:r>
              <a:rPr lang="en-US" sz="960" dirty="0">
                <a:solidFill>
                  <a:srgbClr val="20302A"/>
                </a:solidFill>
                <a:latin typeface="Calibri" pitchFamily="34" charset="0"/>
                <a:ea typeface="Calibri" pitchFamily="34" charset="-122"/>
                <a:cs typeface="Calibri" pitchFamily="34" charset="-120"/>
              </a:rPr>
              <a:t>GDPR Art. 22: no decision based solely on automated processing (SCHUFA, CJEU).</a:t>
            </a:r>
            <a:endParaRPr lang="en-US" sz="960" dirty="0"/>
          </a:p>
        </p:txBody>
      </p:sp>
      <p:sp>
        <p:nvSpPr>
          <p:cNvPr id="25" name="Shape 19"/>
          <p:cNvSpPr/>
          <p:nvPr/>
        </p:nvSpPr>
        <p:spPr>
          <a:xfrm>
            <a:off x="6089904" y="1517904"/>
            <a:ext cx="2596896" cy="3218688"/>
          </a:xfrm>
          <a:prstGeom prst="roundRect">
            <a:avLst>
              <a:gd name="adj" fmla="val 2465"/>
            </a:avLst>
          </a:prstGeom>
          <a:solidFill>
            <a:srgbClr val="12352B"/>
          </a:solidFill>
          <a:ln/>
          <a:effectLst>
            <a:outerShdw blurRad="88900" dist="25400" dir="5400000" algn="bl" rotWithShape="0">
              <a:srgbClr val="000000">
                <a:alpha val="22000"/>
              </a:srgbClr>
            </a:outerShdw>
          </a:effectLst>
        </p:spPr>
        <p:txBody>
          <a:bodyPr/>
          <a:lstStyle/>
          <a:p>
            <a:endParaRPr lang="ru-RU"/>
          </a:p>
        </p:txBody>
      </p:sp>
      <p:sp>
        <p:nvSpPr>
          <p:cNvPr id="26" name="Text 20"/>
          <p:cNvSpPr/>
          <p:nvPr/>
        </p:nvSpPr>
        <p:spPr>
          <a:xfrm>
            <a:off x="6327648" y="1773936"/>
            <a:ext cx="2139696" cy="457200"/>
          </a:xfrm>
          <a:prstGeom prst="rect">
            <a:avLst/>
          </a:prstGeom>
          <a:noFill/>
          <a:ln/>
        </p:spPr>
        <p:txBody>
          <a:bodyPr wrap="square" lIns="0" tIns="0" rIns="0" bIns="0" rtlCol="0" anchor="ctr"/>
          <a:lstStyle/>
          <a:p>
            <a:pPr marL="0" indent="0">
              <a:buNone/>
            </a:pPr>
            <a:r>
              <a:rPr lang="en-US" sz="1050" b="1" kern="0" spc="200" dirty="0">
                <a:solidFill>
                  <a:srgbClr val="D9924C"/>
                </a:solidFill>
                <a:latin typeface="Calibri" pitchFamily="34" charset="0"/>
                <a:ea typeface="Calibri" pitchFamily="34" charset="-122"/>
                <a:cs typeface="Calibri" pitchFamily="34" charset="-120"/>
              </a:rPr>
              <a:t>THE CONSTITUTIONAL LINE</a:t>
            </a:r>
            <a:endParaRPr lang="en-US" sz="1050" dirty="0"/>
          </a:p>
        </p:txBody>
      </p:sp>
      <p:sp>
        <p:nvSpPr>
          <p:cNvPr id="27" name="Text 21"/>
          <p:cNvSpPr/>
          <p:nvPr/>
        </p:nvSpPr>
        <p:spPr>
          <a:xfrm>
            <a:off x="6327648" y="2304288"/>
            <a:ext cx="2139696" cy="1234440"/>
          </a:xfrm>
          <a:prstGeom prst="rect">
            <a:avLst/>
          </a:prstGeom>
          <a:noFill/>
          <a:ln/>
        </p:spPr>
        <p:txBody>
          <a:bodyPr wrap="square" lIns="0" tIns="0" rIns="0" bIns="0" rtlCol="0" anchor="ctr"/>
          <a:lstStyle/>
          <a:p>
            <a:pPr marL="0" indent="0">
              <a:buNone/>
            </a:pPr>
            <a:r>
              <a:rPr lang="en-US" sz="1400" i="1" dirty="0">
                <a:solidFill>
                  <a:srgbClr val="FFFFFF"/>
                </a:solidFill>
                <a:latin typeface="Cambria" pitchFamily="34" charset="0"/>
                <a:ea typeface="Cambria" pitchFamily="34" charset="-122"/>
                <a:cs typeface="Cambria" pitchFamily="34" charset="-120"/>
              </a:rPr>
              <a:t>A final civil judgment may be assisted by AI, but it may not be made by AI alone.</a:t>
            </a:r>
            <a:endParaRPr lang="en-US" sz="1400" dirty="0"/>
          </a:p>
        </p:txBody>
      </p:sp>
      <p:sp>
        <p:nvSpPr>
          <p:cNvPr id="28" name="Text 22"/>
          <p:cNvSpPr/>
          <p:nvPr/>
        </p:nvSpPr>
        <p:spPr>
          <a:xfrm>
            <a:off x="6327648" y="3886200"/>
            <a:ext cx="2139696" cy="640080"/>
          </a:xfrm>
          <a:prstGeom prst="rect">
            <a:avLst/>
          </a:prstGeom>
          <a:noFill/>
          <a:ln/>
        </p:spPr>
        <p:txBody>
          <a:bodyPr wrap="square" lIns="0" tIns="0" rIns="0" bIns="0" rtlCol="0" anchor="ctr"/>
          <a:lstStyle/>
          <a:p>
            <a:pPr marL="0" indent="0">
              <a:buNone/>
            </a:pPr>
            <a:r>
              <a:rPr lang="en-US" sz="930" dirty="0">
                <a:solidFill>
                  <a:srgbClr val="9DB8AC"/>
                </a:solidFill>
                <a:latin typeface="Calibri" pitchFamily="34" charset="0"/>
                <a:ea typeface="Calibri" pitchFamily="34" charset="-122"/>
                <a:cs typeface="Calibri" pitchFamily="34" charset="-120"/>
              </a:rPr>
              <a:t>EU AI Act: court AI is high-risk  ·  CEPEJ Ethical Charter</a:t>
            </a:r>
            <a:endParaRPr lang="en-US" sz="930" dirty="0"/>
          </a:p>
        </p:txBody>
      </p:sp>
      <p:sp>
        <p:nvSpPr>
          <p:cNvPr id="30" name="Text 24"/>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14</a:t>
            </a:r>
            <a:endParaRPr lang="en-US" sz="8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NOVELTY</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My Original Contribution</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Three points: what is new in the dissertation</a:t>
            </a:r>
            <a:endParaRPr lang="en-US" sz="1200" dirty="0"/>
          </a:p>
        </p:txBody>
      </p:sp>
      <p:sp>
        <p:nvSpPr>
          <p:cNvPr id="5" name="Shape 3"/>
          <p:cNvSpPr/>
          <p:nvPr/>
        </p:nvSpPr>
        <p:spPr>
          <a:xfrm>
            <a:off x="457200" y="1481328"/>
            <a:ext cx="8229600" cy="914400"/>
          </a:xfrm>
          <a:prstGeom prst="roundRect">
            <a:avLst>
              <a:gd name="adj" fmla="val 7000"/>
            </a:avLst>
          </a:prstGeom>
          <a:solidFill>
            <a:srgbClr val="F1F6F3"/>
          </a:solidFill>
          <a:ln w="9525">
            <a:solidFill>
              <a:srgbClr val="DCE7E1"/>
            </a:solidFill>
            <a:prstDash val="solid"/>
          </a:ln>
        </p:spPr>
        <p:txBody>
          <a:bodyPr/>
          <a:lstStyle/>
          <a:p>
            <a:endParaRPr lang="ru-RU"/>
          </a:p>
        </p:txBody>
      </p:sp>
      <p:sp>
        <p:nvSpPr>
          <p:cNvPr id="6" name="Shape 4"/>
          <p:cNvSpPr/>
          <p:nvPr/>
        </p:nvSpPr>
        <p:spPr>
          <a:xfrm>
            <a:off x="676656" y="1728216"/>
            <a:ext cx="420624" cy="420624"/>
          </a:xfrm>
          <a:prstGeom prst="ellipse">
            <a:avLst/>
          </a:prstGeom>
          <a:solidFill>
            <a:srgbClr val="B05E2A"/>
          </a:solidFill>
          <a:ln/>
        </p:spPr>
        <p:txBody>
          <a:bodyPr/>
          <a:lstStyle/>
          <a:p>
            <a:endParaRPr lang="ru-RU"/>
          </a:p>
        </p:txBody>
      </p:sp>
      <p:sp>
        <p:nvSpPr>
          <p:cNvPr id="7" name="Text 5"/>
          <p:cNvSpPr/>
          <p:nvPr/>
        </p:nvSpPr>
        <p:spPr>
          <a:xfrm>
            <a:off x="676656" y="1728216"/>
            <a:ext cx="420624" cy="420624"/>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1</a:t>
            </a:r>
            <a:endParaRPr lang="en-US" sz="1600" dirty="0"/>
          </a:p>
        </p:txBody>
      </p:sp>
      <p:sp>
        <p:nvSpPr>
          <p:cNvPr id="8" name="Text 6"/>
          <p:cNvSpPr/>
          <p:nvPr/>
        </p:nvSpPr>
        <p:spPr>
          <a:xfrm>
            <a:off x="1325880" y="1609344"/>
            <a:ext cx="7178040" cy="274320"/>
          </a:xfrm>
          <a:prstGeom prst="rect">
            <a:avLst/>
          </a:prstGeom>
          <a:noFill/>
          <a:ln/>
        </p:spPr>
        <p:txBody>
          <a:bodyPr wrap="square" lIns="0" tIns="0" rIns="0" bIns="0" rtlCol="0" anchor="ctr"/>
          <a:lstStyle/>
          <a:p>
            <a:pPr marL="0" indent="0">
              <a:buNone/>
            </a:pPr>
            <a:r>
              <a:rPr lang="en-US" sz="1250" b="1" dirty="0">
                <a:solidFill>
                  <a:srgbClr val="12352B"/>
                </a:solidFill>
                <a:latin typeface="Calibri" pitchFamily="34" charset="0"/>
                <a:ea typeface="Calibri" pitchFamily="34" charset="-122"/>
                <a:cs typeface="Calibri" pitchFamily="34" charset="-120"/>
              </a:rPr>
              <a:t>A tiered, jurisdiction-neutral reference architecture</a:t>
            </a:r>
            <a:endParaRPr lang="en-US" sz="1250" dirty="0"/>
          </a:p>
        </p:txBody>
      </p:sp>
      <p:sp>
        <p:nvSpPr>
          <p:cNvPr id="9" name="Text 7"/>
          <p:cNvSpPr/>
          <p:nvPr/>
        </p:nvSpPr>
        <p:spPr>
          <a:xfrm>
            <a:off x="1325880" y="1901952"/>
            <a:ext cx="7178040" cy="457200"/>
          </a:xfrm>
          <a:prstGeom prst="rect">
            <a:avLst/>
          </a:prstGeom>
          <a:noFill/>
          <a:ln/>
        </p:spPr>
        <p:txBody>
          <a:bodyPr wrap="square" lIns="0" tIns="0" rIns="0" bIns="0" rtlCol="0" anchor="ctr"/>
          <a:lstStyle/>
          <a:p>
            <a:pPr marL="0" indent="0">
              <a:buNone/>
            </a:pPr>
            <a:r>
              <a:rPr lang="en-US" sz="1000" dirty="0">
                <a:solidFill>
                  <a:srgbClr val="20302A"/>
                </a:solidFill>
                <a:latin typeface="Calibri" pitchFamily="34" charset="0"/>
                <a:ea typeface="Calibri" pitchFamily="34" charset="-122"/>
                <a:cs typeface="Calibri" pitchFamily="34" charset="-120"/>
              </a:rPr>
              <a:t>It links each level of automation to the safeguards that level requires.</a:t>
            </a:r>
            <a:endParaRPr lang="en-US" sz="1000" dirty="0"/>
          </a:p>
        </p:txBody>
      </p:sp>
      <p:sp>
        <p:nvSpPr>
          <p:cNvPr id="10" name="Shape 8"/>
          <p:cNvSpPr/>
          <p:nvPr/>
        </p:nvSpPr>
        <p:spPr>
          <a:xfrm>
            <a:off x="457200" y="2514600"/>
            <a:ext cx="8229600" cy="914400"/>
          </a:xfrm>
          <a:prstGeom prst="roundRect">
            <a:avLst>
              <a:gd name="adj" fmla="val 7000"/>
            </a:avLst>
          </a:prstGeom>
          <a:solidFill>
            <a:srgbClr val="F1F6F3"/>
          </a:solidFill>
          <a:ln w="9525">
            <a:solidFill>
              <a:srgbClr val="DCE7E1"/>
            </a:solidFill>
            <a:prstDash val="solid"/>
          </a:ln>
        </p:spPr>
        <p:txBody>
          <a:bodyPr/>
          <a:lstStyle/>
          <a:p>
            <a:endParaRPr lang="ru-RU"/>
          </a:p>
        </p:txBody>
      </p:sp>
      <p:sp>
        <p:nvSpPr>
          <p:cNvPr id="11" name="Shape 9"/>
          <p:cNvSpPr/>
          <p:nvPr/>
        </p:nvSpPr>
        <p:spPr>
          <a:xfrm>
            <a:off x="676656" y="2761488"/>
            <a:ext cx="420624" cy="420624"/>
          </a:xfrm>
          <a:prstGeom prst="ellipse">
            <a:avLst/>
          </a:prstGeom>
          <a:solidFill>
            <a:srgbClr val="B05E2A"/>
          </a:solidFill>
          <a:ln/>
        </p:spPr>
        <p:txBody>
          <a:bodyPr/>
          <a:lstStyle/>
          <a:p>
            <a:endParaRPr lang="ru-RU"/>
          </a:p>
        </p:txBody>
      </p:sp>
      <p:sp>
        <p:nvSpPr>
          <p:cNvPr id="12" name="Text 10"/>
          <p:cNvSpPr/>
          <p:nvPr/>
        </p:nvSpPr>
        <p:spPr>
          <a:xfrm>
            <a:off x="676656" y="2761488"/>
            <a:ext cx="420624" cy="420624"/>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2</a:t>
            </a:r>
            <a:endParaRPr lang="en-US" sz="1600" dirty="0"/>
          </a:p>
        </p:txBody>
      </p:sp>
      <p:sp>
        <p:nvSpPr>
          <p:cNvPr id="13" name="Text 11"/>
          <p:cNvSpPr/>
          <p:nvPr/>
        </p:nvSpPr>
        <p:spPr>
          <a:xfrm>
            <a:off x="1325880" y="2642616"/>
            <a:ext cx="7178040" cy="274320"/>
          </a:xfrm>
          <a:prstGeom prst="rect">
            <a:avLst/>
          </a:prstGeom>
          <a:noFill/>
          <a:ln/>
        </p:spPr>
        <p:txBody>
          <a:bodyPr wrap="square" lIns="0" tIns="0" rIns="0" bIns="0" rtlCol="0" anchor="ctr"/>
          <a:lstStyle/>
          <a:p>
            <a:pPr marL="0" indent="0">
              <a:buNone/>
            </a:pPr>
            <a:r>
              <a:rPr lang="en-US" sz="1250" b="1" dirty="0">
                <a:solidFill>
                  <a:srgbClr val="12352B"/>
                </a:solidFill>
                <a:latin typeface="Calibri" pitchFamily="34" charset="0"/>
                <a:ea typeface="Calibri" pitchFamily="34" charset="-122"/>
                <a:cs typeface="Calibri" pitchFamily="34" charset="-120"/>
              </a:rPr>
              <a:t>The civil-law mismatch argument</a:t>
            </a:r>
            <a:endParaRPr lang="en-US" sz="1250" dirty="0"/>
          </a:p>
        </p:txBody>
      </p:sp>
      <p:sp>
        <p:nvSpPr>
          <p:cNvPr id="14" name="Text 12"/>
          <p:cNvSpPr/>
          <p:nvPr/>
        </p:nvSpPr>
        <p:spPr>
          <a:xfrm>
            <a:off x="1325880" y="2935224"/>
            <a:ext cx="7178040" cy="457200"/>
          </a:xfrm>
          <a:prstGeom prst="rect">
            <a:avLst/>
          </a:prstGeom>
          <a:noFill/>
          <a:ln/>
        </p:spPr>
        <p:txBody>
          <a:bodyPr wrap="square" lIns="0" tIns="0" rIns="0" bIns="0" rtlCol="0" anchor="ctr"/>
          <a:lstStyle/>
          <a:p>
            <a:pPr marL="0" indent="0">
              <a:buNone/>
            </a:pPr>
            <a:r>
              <a:rPr lang="en-US" sz="1000" dirty="0">
                <a:solidFill>
                  <a:srgbClr val="20302A"/>
                </a:solidFill>
                <a:latin typeface="Calibri" pitchFamily="34" charset="0"/>
                <a:ea typeface="Calibri" pitchFamily="34" charset="-122"/>
                <a:cs typeface="Calibri" pitchFamily="34" charset="-120"/>
              </a:rPr>
              <a:t>AI tools assume common-law, case-based reasoning; civil-law courts decide from codes and must give reasons, so the integration model must be re-designed for them.</a:t>
            </a:r>
            <a:endParaRPr lang="en-US" sz="1000" dirty="0"/>
          </a:p>
        </p:txBody>
      </p:sp>
      <p:sp>
        <p:nvSpPr>
          <p:cNvPr id="15" name="Shape 13"/>
          <p:cNvSpPr/>
          <p:nvPr/>
        </p:nvSpPr>
        <p:spPr>
          <a:xfrm>
            <a:off x="457200" y="3547872"/>
            <a:ext cx="8229600" cy="914400"/>
          </a:xfrm>
          <a:prstGeom prst="roundRect">
            <a:avLst>
              <a:gd name="adj" fmla="val 7000"/>
            </a:avLst>
          </a:prstGeom>
          <a:solidFill>
            <a:srgbClr val="F1F6F3"/>
          </a:solidFill>
          <a:ln w="9525">
            <a:solidFill>
              <a:srgbClr val="DCE7E1"/>
            </a:solidFill>
            <a:prstDash val="solid"/>
          </a:ln>
        </p:spPr>
        <p:txBody>
          <a:bodyPr/>
          <a:lstStyle/>
          <a:p>
            <a:endParaRPr lang="ru-RU"/>
          </a:p>
        </p:txBody>
      </p:sp>
      <p:sp>
        <p:nvSpPr>
          <p:cNvPr id="16" name="Shape 14"/>
          <p:cNvSpPr/>
          <p:nvPr/>
        </p:nvSpPr>
        <p:spPr>
          <a:xfrm>
            <a:off x="676656" y="3794760"/>
            <a:ext cx="420624" cy="420624"/>
          </a:xfrm>
          <a:prstGeom prst="ellipse">
            <a:avLst/>
          </a:prstGeom>
          <a:solidFill>
            <a:srgbClr val="B05E2A"/>
          </a:solidFill>
          <a:ln/>
        </p:spPr>
        <p:txBody>
          <a:bodyPr/>
          <a:lstStyle/>
          <a:p>
            <a:endParaRPr lang="ru-RU"/>
          </a:p>
        </p:txBody>
      </p:sp>
      <p:sp>
        <p:nvSpPr>
          <p:cNvPr id="17" name="Text 15"/>
          <p:cNvSpPr/>
          <p:nvPr/>
        </p:nvSpPr>
        <p:spPr>
          <a:xfrm>
            <a:off x="676656" y="3794760"/>
            <a:ext cx="420624" cy="420624"/>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3</a:t>
            </a:r>
            <a:endParaRPr lang="en-US" sz="1600" dirty="0"/>
          </a:p>
        </p:txBody>
      </p:sp>
      <p:sp>
        <p:nvSpPr>
          <p:cNvPr id="18" name="Text 16"/>
          <p:cNvSpPr/>
          <p:nvPr/>
        </p:nvSpPr>
        <p:spPr>
          <a:xfrm>
            <a:off x="1325880" y="3675888"/>
            <a:ext cx="7178040" cy="274320"/>
          </a:xfrm>
          <a:prstGeom prst="rect">
            <a:avLst/>
          </a:prstGeom>
          <a:noFill/>
          <a:ln/>
        </p:spPr>
        <p:txBody>
          <a:bodyPr wrap="square" lIns="0" tIns="0" rIns="0" bIns="0" rtlCol="0" anchor="ctr"/>
          <a:lstStyle/>
          <a:p>
            <a:pPr marL="0" indent="0">
              <a:buNone/>
            </a:pPr>
            <a:r>
              <a:rPr lang="en-US" sz="1250" b="1" dirty="0">
                <a:solidFill>
                  <a:srgbClr val="12352B"/>
                </a:solidFill>
                <a:latin typeface="Calibri" pitchFamily="34" charset="0"/>
                <a:ea typeface="Calibri" pitchFamily="34" charset="-122"/>
                <a:cs typeface="Calibri" pitchFamily="34" charset="-120"/>
              </a:rPr>
              <a:t>A shared constitutional baseline</a:t>
            </a:r>
            <a:endParaRPr lang="en-US" sz="1250" dirty="0"/>
          </a:p>
        </p:txBody>
      </p:sp>
      <p:sp>
        <p:nvSpPr>
          <p:cNvPr id="19" name="Text 17"/>
          <p:cNvSpPr/>
          <p:nvPr/>
        </p:nvSpPr>
        <p:spPr>
          <a:xfrm>
            <a:off x="1325880" y="3968496"/>
            <a:ext cx="7178040" cy="457200"/>
          </a:xfrm>
          <a:prstGeom prst="rect">
            <a:avLst/>
          </a:prstGeom>
          <a:noFill/>
          <a:ln/>
        </p:spPr>
        <p:txBody>
          <a:bodyPr wrap="square" lIns="0" tIns="0" rIns="0" bIns="0" rtlCol="0" anchor="ctr"/>
          <a:lstStyle/>
          <a:p>
            <a:pPr marL="0" indent="0">
              <a:buNone/>
            </a:pPr>
            <a:r>
              <a:rPr lang="en-US" sz="1000" dirty="0">
                <a:solidFill>
                  <a:srgbClr val="20302A"/>
                </a:solidFill>
                <a:latin typeface="Calibri" pitchFamily="34" charset="0"/>
                <a:ea typeface="Calibri" pitchFamily="34" charset="-122"/>
                <a:cs typeface="Calibri" pitchFamily="34" charset="-120"/>
              </a:rPr>
              <a:t>One common floor drawn from ECHR Art. 6, the EU AI Act, GDPR Art. 22, and the CEPEJ Charter, plus the practice of the five countries, that every system must meet.</a:t>
            </a:r>
            <a:endParaRPr lang="en-US" sz="1000" dirty="0"/>
          </a:p>
        </p:txBody>
      </p:sp>
      <p:sp>
        <p:nvSpPr>
          <p:cNvPr id="20" name="Text 18"/>
          <p:cNvSpPr/>
          <p:nvPr/>
        </p:nvSpPr>
        <p:spPr>
          <a:xfrm>
            <a:off x="457200" y="4590288"/>
            <a:ext cx="8229600" cy="256032"/>
          </a:xfrm>
          <a:prstGeom prst="rect">
            <a:avLst/>
          </a:prstGeom>
          <a:noFill/>
          <a:ln/>
        </p:spPr>
        <p:txBody>
          <a:bodyPr wrap="square" lIns="0" tIns="0" rIns="0" bIns="0" rtlCol="0" anchor="ctr"/>
          <a:lstStyle/>
          <a:p>
            <a:pPr marL="0" indent="0" algn="ctr">
              <a:buNone/>
            </a:pPr>
            <a:r>
              <a:rPr lang="en-US" sz="1150" b="1" i="1" dirty="0">
                <a:solidFill>
                  <a:srgbClr val="B05E2A"/>
                </a:solidFill>
                <a:latin typeface="Cambria" pitchFamily="34" charset="0"/>
                <a:ea typeface="Cambria" pitchFamily="34" charset="-122"/>
                <a:cs typeface="Cambria" pitchFamily="34" charset="-120"/>
              </a:rPr>
              <a:t>In short: safeguards must scale with automation, on a constitutional floor, in a model built for civil law.</a:t>
            </a:r>
            <a:endParaRPr lang="en-US" sz="1150" dirty="0"/>
          </a:p>
        </p:txBody>
      </p:sp>
      <p:sp>
        <p:nvSpPr>
          <p:cNvPr id="22" name="Text 20"/>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15</a:t>
            </a:r>
            <a:endParaRPr lang="en-US" sz="8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SYNTHESIS</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The Reference Architecture in One Picture</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Safeguards rise with automation, on a fixed constitutional floor</a:t>
            </a:r>
            <a:endParaRPr lang="en-US" sz="1200" dirty="0"/>
          </a:p>
        </p:txBody>
      </p:sp>
      <p:sp>
        <p:nvSpPr>
          <p:cNvPr id="5" name="Text 3"/>
          <p:cNvSpPr/>
          <p:nvPr/>
        </p:nvSpPr>
        <p:spPr>
          <a:xfrm>
            <a:off x="457200" y="1371600"/>
            <a:ext cx="8229600" cy="237744"/>
          </a:xfrm>
          <a:prstGeom prst="rect">
            <a:avLst/>
          </a:prstGeom>
          <a:noFill/>
          <a:ln/>
        </p:spPr>
        <p:txBody>
          <a:bodyPr wrap="square" lIns="0" tIns="0" rIns="0" bIns="0" rtlCol="0" anchor="ctr"/>
          <a:lstStyle/>
          <a:p>
            <a:pPr marL="0" indent="0" algn="ctr">
              <a:buNone/>
            </a:pPr>
            <a:r>
              <a:rPr lang="en-US" sz="1050" b="1" kern="0" spc="250" dirty="0">
                <a:solidFill>
                  <a:srgbClr val="B05E2A"/>
                </a:solidFill>
                <a:latin typeface="Calibri" pitchFamily="34" charset="0"/>
                <a:ea typeface="Calibri" pitchFamily="34" charset="-122"/>
                <a:cs typeface="Calibri" pitchFamily="34" charset="-120"/>
              </a:rPr>
              <a:t>more automation  →  more safeguards</a:t>
            </a:r>
            <a:endParaRPr lang="en-US" sz="1050" dirty="0"/>
          </a:p>
        </p:txBody>
      </p:sp>
      <p:sp>
        <p:nvSpPr>
          <p:cNvPr id="6" name="Shape 4"/>
          <p:cNvSpPr/>
          <p:nvPr/>
        </p:nvSpPr>
        <p:spPr>
          <a:xfrm>
            <a:off x="457200" y="1755648"/>
            <a:ext cx="1920240" cy="2057400"/>
          </a:xfrm>
          <a:prstGeom prst="roundRect">
            <a:avLst>
              <a:gd name="adj" fmla="val 2857"/>
            </a:avLst>
          </a:prstGeom>
          <a:solidFill>
            <a:srgbClr val="E3EEE8"/>
          </a:solidFill>
          <a:ln/>
        </p:spPr>
        <p:txBody>
          <a:bodyPr/>
          <a:lstStyle/>
          <a:p>
            <a:endParaRPr lang="ru-RU"/>
          </a:p>
        </p:txBody>
      </p:sp>
      <p:sp>
        <p:nvSpPr>
          <p:cNvPr id="7" name="Text 5"/>
          <p:cNvSpPr/>
          <p:nvPr/>
        </p:nvSpPr>
        <p:spPr>
          <a:xfrm>
            <a:off x="585216" y="1938528"/>
            <a:ext cx="1664208" cy="566928"/>
          </a:xfrm>
          <a:prstGeom prst="rect">
            <a:avLst/>
          </a:prstGeom>
          <a:noFill/>
          <a:ln/>
        </p:spPr>
        <p:txBody>
          <a:bodyPr wrap="square" lIns="0" tIns="0" rIns="0" bIns="0" rtlCol="0" anchor="ctr"/>
          <a:lstStyle/>
          <a:p>
            <a:pPr marL="0" indent="0">
              <a:buNone/>
            </a:pPr>
            <a:r>
              <a:rPr lang="en-US" sz="1250" b="1" dirty="0">
                <a:solidFill>
                  <a:srgbClr val="20302A"/>
                </a:solidFill>
                <a:latin typeface="Calibri" pitchFamily="34" charset="0"/>
                <a:ea typeface="Calibri" pitchFamily="34" charset="-122"/>
                <a:cs typeface="Calibri" pitchFamily="34" charset="-120"/>
              </a:rPr>
              <a:t>Support</a:t>
            </a:r>
            <a:endParaRPr lang="en-US" sz="1250" dirty="0"/>
          </a:p>
        </p:txBody>
      </p:sp>
      <p:sp>
        <p:nvSpPr>
          <p:cNvPr id="8" name="Text 6"/>
          <p:cNvSpPr/>
          <p:nvPr/>
        </p:nvSpPr>
        <p:spPr>
          <a:xfrm>
            <a:off x="585216" y="2596896"/>
            <a:ext cx="1664208" cy="1097280"/>
          </a:xfrm>
          <a:prstGeom prst="rect">
            <a:avLst/>
          </a:prstGeom>
          <a:noFill/>
          <a:ln/>
        </p:spPr>
        <p:txBody>
          <a:bodyPr wrap="square" lIns="0" tIns="0" rIns="0" bIns="0" rtlCol="0" anchor="ctr"/>
          <a:lstStyle/>
          <a:p>
            <a:pPr marL="0" indent="0">
              <a:spcAft>
                <a:spcPts val="500"/>
              </a:spcAft>
              <a:buNone/>
            </a:pPr>
            <a:r>
              <a:rPr lang="en-US" sz="1050" dirty="0">
                <a:solidFill>
                  <a:srgbClr val="20302A"/>
                </a:solidFill>
                <a:latin typeface="Calibri" pitchFamily="34" charset="0"/>
                <a:ea typeface="Calibri" pitchFamily="34" charset="-122"/>
                <a:cs typeface="Calibri" pitchFamily="34" charset="-120"/>
              </a:rPr>
              <a:t>Logging</a:t>
            </a:r>
            <a:endParaRPr lang="en-US" sz="1050" dirty="0"/>
          </a:p>
          <a:p>
            <a:pPr marL="0" indent="0">
              <a:spcAft>
                <a:spcPts val="500"/>
              </a:spcAft>
              <a:buNone/>
            </a:pPr>
            <a:r>
              <a:rPr lang="en-US" sz="1050" dirty="0">
                <a:solidFill>
                  <a:srgbClr val="20302A"/>
                </a:solidFill>
                <a:latin typeface="Calibri" pitchFamily="34" charset="0"/>
                <a:ea typeface="Calibri" pitchFamily="34" charset="-122"/>
                <a:cs typeface="Calibri" pitchFamily="34" charset="-120"/>
              </a:rPr>
              <a:t>Transparency</a:t>
            </a:r>
            <a:endParaRPr lang="en-US" sz="1050" dirty="0"/>
          </a:p>
        </p:txBody>
      </p:sp>
      <p:sp>
        <p:nvSpPr>
          <p:cNvPr id="9" name="Shape 7"/>
          <p:cNvSpPr/>
          <p:nvPr/>
        </p:nvSpPr>
        <p:spPr>
          <a:xfrm>
            <a:off x="2560320" y="1755648"/>
            <a:ext cx="1920240" cy="2057400"/>
          </a:xfrm>
          <a:prstGeom prst="roundRect">
            <a:avLst>
              <a:gd name="adj" fmla="val 2857"/>
            </a:avLst>
          </a:prstGeom>
          <a:solidFill>
            <a:srgbClr val="BFD8CC"/>
          </a:solidFill>
          <a:ln/>
        </p:spPr>
        <p:txBody>
          <a:bodyPr/>
          <a:lstStyle/>
          <a:p>
            <a:endParaRPr lang="ru-RU"/>
          </a:p>
        </p:txBody>
      </p:sp>
      <p:sp>
        <p:nvSpPr>
          <p:cNvPr id="10" name="Text 8"/>
          <p:cNvSpPr/>
          <p:nvPr/>
        </p:nvSpPr>
        <p:spPr>
          <a:xfrm>
            <a:off x="2688336" y="1938528"/>
            <a:ext cx="1664208" cy="566928"/>
          </a:xfrm>
          <a:prstGeom prst="rect">
            <a:avLst/>
          </a:prstGeom>
          <a:noFill/>
          <a:ln/>
        </p:spPr>
        <p:txBody>
          <a:bodyPr wrap="square" lIns="0" tIns="0" rIns="0" bIns="0" rtlCol="0" anchor="ctr"/>
          <a:lstStyle/>
          <a:p>
            <a:pPr marL="0" indent="0">
              <a:buNone/>
            </a:pPr>
            <a:r>
              <a:rPr lang="en-US" sz="1250" b="1" dirty="0">
                <a:solidFill>
                  <a:srgbClr val="20302A"/>
                </a:solidFill>
                <a:latin typeface="Calibri" pitchFamily="34" charset="0"/>
                <a:ea typeface="Calibri" pitchFamily="34" charset="-122"/>
                <a:cs typeface="Calibri" pitchFamily="34" charset="-120"/>
              </a:rPr>
              <a:t>Decision-support</a:t>
            </a:r>
            <a:endParaRPr lang="en-US" sz="1250" dirty="0"/>
          </a:p>
        </p:txBody>
      </p:sp>
      <p:sp>
        <p:nvSpPr>
          <p:cNvPr id="11" name="Text 9"/>
          <p:cNvSpPr/>
          <p:nvPr/>
        </p:nvSpPr>
        <p:spPr>
          <a:xfrm>
            <a:off x="2688336" y="2596896"/>
            <a:ext cx="1664208" cy="1097280"/>
          </a:xfrm>
          <a:prstGeom prst="rect">
            <a:avLst/>
          </a:prstGeom>
          <a:noFill/>
          <a:ln/>
        </p:spPr>
        <p:txBody>
          <a:bodyPr wrap="square" lIns="0" tIns="0" rIns="0" bIns="0" rtlCol="0" anchor="ctr"/>
          <a:lstStyle/>
          <a:p>
            <a:pPr marL="0" indent="0">
              <a:spcAft>
                <a:spcPts val="500"/>
              </a:spcAft>
              <a:buNone/>
            </a:pPr>
            <a:r>
              <a:rPr lang="en-US" sz="1050" dirty="0">
                <a:solidFill>
                  <a:srgbClr val="20302A"/>
                </a:solidFill>
                <a:latin typeface="Calibri" pitchFamily="34" charset="0"/>
                <a:ea typeface="Calibri" pitchFamily="34" charset="-122"/>
                <a:cs typeface="Calibri" pitchFamily="34" charset="-120"/>
              </a:rPr>
              <a:t>+ Disclosure</a:t>
            </a:r>
            <a:endParaRPr lang="en-US" sz="1050" dirty="0"/>
          </a:p>
          <a:p>
            <a:pPr marL="0" indent="0">
              <a:spcAft>
                <a:spcPts val="500"/>
              </a:spcAft>
              <a:buNone/>
            </a:pPr>
            <a:r>
              <a:rPr lang="en-US" sz="1050" dirty="0">
                <a:solidFill>
                  <a:srgbClr val="20302A"/>
                </a:solidFill>
                <a:latin typeface="Calibri" pitchFamily="34" charset="0"/>
                <a:ea typeface="Calibri" pitchFamily="34" charset="-122"/>
                <a:cs typeface="Calibri" pitchFamily="34" charset="-120"/>
              </a:rPr>
              <a:t>+ Contestability</a:t>
            </a:r>
            <a:endParaRPr lang="en-US" sz="1050" dirty="0"/>
          </a:p>
        </p:txBody>
      </p:sp>
      <p:sp>
        <p:nvSpPr>
          <p:cNvPr id="12" name="Shape 10"/>
          <p:cNvSpPr/>
          <p:nvPr/>
        </p:nvSpPr>
        <p:spPr>
          <a:xfrm>
            <a:off x="4663440" y="1755648"/>
            <a:ext cx="1920240" cy="2057400"/>
          </a:xfrm>
          <a:prstGeom prst="roundRect">
            <a:avLst>
              <a:gd name="adj" fmla="val 2857"/>
            </a:avLst>
          </a:prstGeom>
          <a:solidFill>
            <a:srgbClr val="8FBCA9"/>
          </a:solidFill>
          <a:ln/>
        </p:spPr>
        <p:txBody>
          <a:bodyPr/>
          <a:lstStyle/>
          <a:p>
            <a:endParaRPr lang="ru-RU"/>
          </a:p>
        </p:txBody>
      </p:sp>
      <p:sp>
        <p:nvSpPr>
          <p:cNvPr id="13" name="Text 11"/>
          <p:cNvSpPr/>
          <p:nvPr/>
        </p:nvSpPr>
        <p:spPr>
          <a:xfrm>
            <a:off x="4791456" y="1938528"/>
            <a:ext cx="1664208" cy="566928"/>
          </a:xfrm>
          <a:prstGeom prst="rect">
            <a:avLst/>
          </a:prstGeom>
          <a:noFill/>
          <a:ln/>
        </p:spPr>
        <p:txBody>
          <a:bodyPr wrap="square" lIns="0" tIns="0" rIns="0" bIns="0" rtlCol="0" anchor="ctr"/>
          <a:lstStyle/>
          <a:p>
            <a:pPr marL="0" indent="0">
              <a:buNone/>
            </a:pPr>
            <a:r>
              <a:rPr lang="en-US" sz="1250" b="1" dirty="0">
                <a:solidFill>
                  <a:srgbClr val="20302A"/>
                </a:solidFill>
                <a:latin typeface="Calibri" pitchFamily="34" charset="0"/>
                <a:ea typeface="Calibri" pitchFamily="34" charset="-122"/>
                <a:cs typeface="Calibri" pitchFamily="34" charset="-120"/>
              </a:rPr>
              <a:t>Partial automation</a:t>
            </a:r>
            <a:endParaRPr lang="en-US" sz="1250" dirty="0"/>
          </a:p>
        </p:txBody>
      </p:sp>
      <p:sp>
        <p:nvSpPr>
          <p:cNvPr id="14" name="Text 12"/>
          <p:cNvSpPr/>
          <p:nvPr/>
        </p:nvSpPr>
        <p:spPr>
          <a:xfrm>
            <a:off x="4791456" y="2596896"/>
            <a:ext cx="1664208" cy="1097280"/>
          </a:xfrm>
          <a:prstGeom prst="rect">
            <a:avLst/>
          </a:prstGeom>
          <a:noFill/>
          <a:ln/>
        </p:spPr>
        <p:txBody>
          <a:bodyPr wrap="square" lIns="0" tIns="0" rIns="0" bIns="0" rtlCol="0" anchor="ctr"/>
          <a:lstStyle/>
          <a:p>
            <a:pPr marL="0" indent="0">
              <a:spcAft>
                <a:spcPts val="500"/>
              </a:spcAft>
              <a:buNone/>
            </a:pPr>
            <a:r>
              <a:rPr lang="en-US" sz="1050" dirty="0">
                <a:solidFill>
                  <a:srgbClr val="20302A"/>
                </a:solidFill>
                <a:latin typeface="Calibri" pitchFamily="34" charset="0"/>
                <a:ea typeface="Calibri" pitchFamily="34" charset="-122"/>
                <a:cs typeface="Calibri" pitchFamily="34" charset="-120"/>
              </a:rPr>
              <a:t>+ Opt-out to judge</a:t>
            </a:r>
            <a:endParaRPr lang="en-US" sz="1050" dirty="0"/>
          </a:p>
          <a:p>
            <a:pPr marL="0" indent="0">
              <a:spcAft>
                <a:spcPts val="500"/>
              </a:spcAft>
              <a:buNone/>
            </a:pPr>
            <a:r>
              <a:rPr lang="en-US" sz="1050" dirty="0">
                <a:solidFill>
                  <a:srgbClr val="20302A"/>
                </a:solidFill>
                <a:latin typeface="Calibri" pitchFamily="34" charset="0"/>
                <a:ea typeface="Calibri" pitchFamily="34" charset="-122"/>
                <a:cs typeface="Calibri" pitchFamily="34" charset="-120"/>
              </a:rPr>
              <a:t>+ Audit</a:t>
            </a:r>
            <a:endParaRPr lang="en-US" sz="1050" dirty="0"/>
          </a:p>
        </p:txBody>
      </p:sp>
      <p:sp>
        <p:nvSpPr>
          <p:cNvPr id="15" name="Shape 13"/>
          <p:cNvSpPr/>
          <p:nvPr/>
        </p:nvSpPr>
        <p:spPr>
          <a:xfrm>
            <a:off x="6766560" y="1755648"/>
            <a:ext cx="1920240" cy="2057400"/>
          </a:xfrm>
          <a:prstGeom prst="roundRect">
            <a:avLst>
              <a:gd name="adj" fmla="val 2857"/>
            </a:avLst>
          </a:prstGeom>
          <a:solidFill>
            <a:srgbClr val="31735B"/>
          </a:solidFill>
          <a:ln/>
        </p:spPr>
        <p:txBody>
          <a:bodyPr/>
          <a:lstStyle/>
          <a:p>
            <a:endParaRPr lang="ru-RU"/>
          </a:p>
        </p:txBody>
      </p:sp>
      <p:sp>
        <p:nvSpPr>
          <p:cNvPr id="16" name="Text 14"/>
          <p:cNvSpPr/>
          <p:nvPr/>
        </p:nvSpPr>
        <p:spPr>
          <a:xfrm>
            <a:off x="6894576" y="1938528"/>
            <a:ext cx="1664208" cy="566928"/>
          </a:xfrm>
          <a:prstGeom prst="rect">
            <a:avLst/>
          </a:prstGeom>
          <a:noFill/>
          <a:ln/>
        </p:spPr>
        <p:txBody>
          <a:bodyPr wrap="square" lIns="0" tIns="0" rIns="0" bIns="0" rtlCol="0" anchor="ctr"/>
          <a:lstStyle/>
          <a:p>
            <a:pPr marL="0" indent="0">
              <a:buNone/>
            </a:pPr>
            <a:r>
              <a:rPr lang="en-US" sz="1250" b="1" dirty="0">
                <a:solidFill>
                  <a:srgbClr val="FFFFFF"/>
                </a:solidFill>
                <a:latin typeface="Calibri" pitchFamily="34" charset="0"/>
                <a:ea typeface="Calibri" pitchFamily="34" charset="-122"/>
                <a:cs typeface="Calibri" pitchFamily="34" charset="-120"/>
              </a:rPr>
              <a:t>Assisted drafting</a:t>
            </a:r>
            <a:endParaRPr lang="en-US" sz="1250" dirty="0"/>
          </a:p>
        </p:txBody>
      </p:sp>
      <p:sp>
        <p:nvSpPr>
          <p:cNvPr id="17" name="Text 15"/>
          <p:cNvSpPr/>
          <p:nvPr/>
        </p:nvSpPr>
        <p:spPr>
          <a:xfrm>
            <a:off x="6894576" y="2596896"/>
            <a:ext cx="1664208" cy="1097280"/>
          </a:xfrm>
          <a:prstGeom prst="rect">
            <a:avLst/>
          </a:prstGeom>
          <a:noFill/>
          <a:ln/>
        </p:spPr>
        <p:txBody>
          <a:bodyPr wrap="square" lIns="0" tIns="0" rIns="0" bIns="0" rtlCol="0" anchor="ctr"/>
          <a:lstStyle/>
          <a:p>
            <a:pPr marL="0" indent="0">
              <a:spcAft>
                <a:spcPts val="500"/>
              </a:spcAft>
              <a:buNone/>
            </a:pPr>
            <a:r>
              <a:rPr lang="en-US" sz="1050" dirty="0">
                <a:solidFill>
                  <a:srgbClr val="FFFFFF"/>
                </a:solidFill>
                <a:latin typeface="Calibri" pitchFamily="34" charset="0"/>
                <a:ea typeface="Calibri" pitchFamily="34" charset="-122"/>
                <a:cs typeface="Calibri" pitchFamily="34" charset="-120"/>
              </a:rPr>
              <a:t>+ Explainability</a:t>
            </a:r>
            <a:endParaRPr lang="en-US" sz="1050" dirty="0"/>
          </a:p>
          <a:p>
            <a:pPr marL="0" indent="0">
              <a:spcAft>
                <a:spcPts val="500"/>
              </a:spcAft>
              <a:buNone/>
            </a:pPr>
            <a:r>
              <a:rPr lang="en-US" sz="1050" dirty="0">
                <a:solidFill>
                  <a:srgbClr val="FFFFFF"/>
                </a:solidFill>
                <a:latin typeface="Calibri" pitchFamily="34" charset="0"/>
                <a:ea typeface="Calibri" pitchFamily="34" charset="-122"/>
                <a:cs typeface="Calibri" pitchFamily="34" charset="-120"/>
              </a:rPr>
              <a:t>+ Human sign-off</a:t>
            </a:r>
            <a:endParaRPr lang="en-US" sz="1050" dirty="0"/>
          </a:p>
        </p:txBody>
      </p:sp>
      <p:sp>
        <p:nvSpPr>
          <p:cNvPr id="18" name="Shape 16"/>
          <p:cNvSpPr/>
          <p:nvPr/>
        </p:nvSpPr>
        <p:spPr>
          <a:xfrm>
            <a:off x="457200" y="3950208"/>
            <a:ext cx="8229600" cy="786384"/>
          </a:xfrm>
          <a:prstGeom prst="roundRect">
            <a:avLst>
              <a:gd name="adj" fmla="val 8140"/>
            </a:avLst>
          </a:prstGeom>
          <a:solidFill>
            <a:srgbClr val="12352B"/>
          </a:solidFill>
          <a:ln/>
          <a:effectLst>
            <a:outerShdw blurRad="88900" dist="25400" dir="5400000" algn="bl" rotWithShape="0">
              <a:srgbClr val="000000">
                <a:alpha val="22000"/>
              </a:srgbClr>
            </a:outerShdw>
          </a:effectLst>
        </p:spPr>
        <p:txBody>
          <a:bodyPr/>
          <a:lstStyle/>
          <a:p>
            <a:endParaRPr lang="ru-RU"/>
          </a:p>
        </p:txBody>
      </p:sp>
      <p:sp>
        <p:nvSpPr>
          <p:cNvPr id="19" name="Text 17"/>
          <p:cNvSpPr/>
          <p:nvPr/>
        </p:nvSpPr>
        <p:spPr>
          <a:xfrm>
            <a:off x="713232" y="4059936"/>
            <a:ext cx="7680960" cy="219456"/>
          </a:xfrm>
          <a:prstGeom prst="rect">
            <a:avLst/>
          </a:prstGeom>
          <a:noFill/>
          <a:ln/>
        </p:spPr>
        <p:txBody>
          <a:bodyPr wrap="square" lIns="0" tIns="0" rIns="0" bIns="0" rtlCol="0" anchor="ctr"/>
          <a:lstStyle/>
          <a:p>
            <a:pPr marL="0" indent="0">
              <a:buNone/>
            </a:pPr>
            <a:r>
              <a:rPr lang="en-US" sz="1000" b="1" kern="0" spc="250" dirty="0">
                <a:solidFill>
                  <a:srgbClr val="D9924C"/>
                </a:solidFill>
                <a:latin typeface="Calibri" pitchFamily="34" charset="0"/>
                <a:ea typeface="Calibri" pitchFamily="34" charset="-122"/>
                <a:cs typeface="Calibri" pitchFamily="34" charset="-120"/>
              </a:rPr>
              <a:t>CONSTITUTIONAL FLOOR  ·  NEVER MOVES</a:t>
            </a:r>
            <a:endParaRPr lang="en-US" sz="1000" dirty="0"/>
          </a:p>
        </p:txBody>
      </p:sp>
      <p:sp>
        <p:nvSpPr>
          <p:cNvPr id="20" name="Text 18"/>
          <p:cNvSpPr/>
          <p:nvPr/>
        </p:nvSpPr>
        <p:spPr>
          <a:xfrm>
            <a:off x="713232" y="4315968"/>
            <a:ext cx="7680960" cy="274320"/>
          </a:xfrm>
          <a:prstGeom prst="rect">
            <a:avLst/>
          </a:prstGeom>
          <a:noFill/>
          <a:ln/>
        </p:spPr>
        <p:txBody>
          <a:bodyPr wrap="square" lIns="0" tIns="0" rIns="0" bIns="0" rtlCol="0" anchor="ctr"/>
          <a:lstStyle/>
          <a:p>
            <a:pPr marL="0" indent="0">
              <a:buNone/>
            </a:pPr>
            <a:r>
              <a:rPr lang="en-US" sz="1000" dirty="0">
                <a:solidFill>
                  <a:srgbClr val="FFFFFF"/>
                </a:solidFill>
                <a:latin typeface="Calibri" pitchFamily="34" charset="0"/>
                <a:ea typeface="Calibri" pitchFamily="34" charset="-122"/>
                <a:cs typeface="Calibri" pitchFamily="34" charset="-120"/>
              </a:rPr>
              <a:t>Fair trial (ECHR Art. 6)   ·   no solely-automated decision (GDPR Art. 22)   ·   CEPEJ Charter   ·   EU AI Act (high-risk)</a:t>
            </a:r>
            <a:endParaRPr lang="en-US" sz="1000" dirty="0"/>
          </a:p>
        </p:txBody>
      </p:sp>
      <p:sp>
        <p:nvSpPr>
          <p:cNvPr id="22" name="Text 20"/>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16</a:t>
            </a:r>
            <a:endParaRPr lang="en-US" sz="8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STRUCTURE</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Plan of the Dissertation</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From concept → method → technology → architecture → principle → constitution</a:t>
            </a:r>
            <a:endParaRPr lang="en-US" sz="1200" dirty="0"/>
          </a:p>
        </p:txBody>
      </p:sp>
      <p:sp>
        <p:nvSpPr>
          <p:cNvPr id="5" name="Shape 3"/>
          <p:cNvSpPr/>
          <p:nvPr/>
        </p:nvSpPr>
        <p:spPr>
          <a:xfrm>
            <a:off x="457200" y="1481328"/>
            <a:ext cx="4041648" cy="603504"/>
          </a:xfrm>
          <a:prstGeom prst="roundRect">
            <a:avLst>
              <a:gd name="adj" fmla="val 10606"/>
            </a:avLst>
          </a:prstGeom>
          <a:solidFill>
            <a:srgbClr val="F1F6F3"/>
          </a:solidFill>
          <a:ln w="9525">
            <a:solidFill>
              <a:srgbClr val="DCE7E1"/>
            </a:solidFill>
            <a:prstDash val="solid"/>
          </a:ln>
        </p:spPr>
        <p:txBody>
          <a:bodyPr/>
          <a:lstStyle/>
          <a:p>
            <a:endParaRPr lang="ru-RU"/>
          </a:p>
        </p:txBody>
      </p:sp>
      <p:sp>
        <p:nvSpPr>
          <p:cNvPr id="6" name="Shape 4"/>
          <p:cNvSpPr/>
          <p:nvPr/>
        </p:nvSpPr>
        <p:spPr>
          <a:xfrm>
            <a:off x="585216" y="1609344"/>
            <a:ext cx="658368" cy="347472"/>
          </a:xfrm>
          <a:prstGeom prst="roundRect">
            <a:avLst>
              <a:gd name="adj" fmla="val 15789"/>
            </a:avLst>
          </a:prstGeom>
          <a:solidFill>
            <a:srgbClr val="12352B"/>
          </a:solidFill>
          <a:ln/>
        </p:spPr>
        <p:txBody>
          <a:bodyPr/>
          <a:lstStyle/>
          <a:p>
            <a:endParaRPr lang="ru-RU"/>
          </a:p>
        </p:txBody>
      </p:sp>
      <p:sp>
        <p:nvSpPr>
          <p:cNvPr id="7" name="Text 5"/>
          <p:cNvSpPr/>
          <p:nvPr/>
        </p:nvSpPr>
        <p:spPr>
          <a:xfrm>
            <a:off x="585216" y="1609344"/>
            <a:ext cx="658368"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Intro</a:t>
            </a:r>
            <a:endParaRPr lang="en-US" sz="1050" dirty="0"/>
          </a:p>
        </p:txBody>
      </p:sp>
      <p:sp>
        <p:nvSpPr>
          <p:cNvPr id="8" name="Text 6"/>
          <p:cNvSpPr/>
          <p:nvPr/>
        </p:nvSpPr>
        <p:spPr>
          <a:xfrm>
            <a:off x="1371600" y="1481328"/>
            <a:ext cx="2962656" cy="603504"/>
          </a:xfrm>
          <a:prstGeom prst="rect">
            <a:avLst/>
          </a:prstGeom>
          <a:noFill/>
          <a:ln/>
        </p:spPr>
        <p:txBody>
          <a:bodyPr wrap="square" lIns="0" tIns="0" rIns="0" bIns="0" rtlCol="0" anchor="ctr"/>
          <a:lstStyle/>
          <a:p>
            <a:pPr marL="0" indent="0">
              <a:buNone/>
            </a:pPr>
            <a:r>
              <a:rPr lang="en-US" sz="980" dirty="0">
                <a:solidFill>
                  <a:srgbClr val="20302A"/>
                </a:solidFill>
                <a:latin typeface="Calibri" pitchFamily="34" charset="0"/>
                <a:ea typeface="Calibri" pitchFamily="34" charset="-122"/>
                <a:cs typeface="Calibri" pitchFamily="34" charset="-120"/>
              </a:rPr>
              <a:t>Problem, objectives, and the five research questions</a:t>
            </a:r>
            <a:endParaRPr lang="en-US" sz="980" dirty="0"/>
          </a:p>
        </p:txBody>
      </p:sp>
      <p:sp>
        <p:nvSpPr>
          <p:cNvPr id="9" name="Shape 7"/>
          <p:cNvSpPr/>
          <p:nvPr/>
        </p:nvSpPr>
        <p:spPr>
          <a:xfrm>
            <a:off x="457200" y="2194560"/>
            <a:ext cx="4041648" cy="603504"/>
          </a:xfrm>
          <a:prstGeom prst="roundRect">
            <a:avLst>
              <a:gd name="adj" fmla="val 10606"/>
            </a:avLst>
          </a:prstGeom>
          <a:solidFill>
            <a:srgbClr val="FFFFFF"/>
          </a:solidFill>
          <a:ln w="9525">
            <a:solidFill>
              <a:srgbClr val="DCE7E1"/>
            </a:solidFill>
            <a:prstDash val="solid"/>
          </a:ln>
        </p:spPr>
        <p:txBody>
          <a:bodyPr/>
          <a:lstStyle/>
          <a:p>
            <a:endParaRPr lang="ru-RU"/>
          </a:p>
        </p:txBody>
      </p:sp>
      <p:sp>
        <p:nvSpPr>
          <p:cNvPr id="10" name="Shape 8"/>
          <p:cNvSpPr/>
          <p:nvPr/>
        </p:nvSpPr>
        <p:spPr>
          <a:xfrm>
            <a:off x="585216" y="2322576"/>
            <a:ext cx="658368" cy="347472"/>
          </a:xfrm>
          <a:prstGeom prst="roundRect">
            <a:avLst>
              <a:gd name="adj" fmla="val 15789"/>
            </a:avLst>
          </a:prstGeom>
          <a:solidFill>
            <a:srgbClr val="12352B"/>
          </a:solidFill>
          <a:ln/>
        </p:spPr>
        <p:txBody>
          <a:bodyPr/>
          <a:lstStyle/>
          <a:p>
            <a:endParaRPr lang="ru-RU"/>
          </a:p>
        </p:txBody>
      </p:sp>
      <p:sp>
        <p:nvSpPr>
          <p:cNvPr id="11" name="Text 9"/>
          <p:cNvSpPr/>
          <p:nvPr/>
        </p:nvSpPr>
        <p:spPr>
          <a:xfrm>
            <a:off x="585216" y="2322576"/>
            <a:ext cx="658368"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Ch. 1</a:t>
            </a:r>
            <a:endParaRPr lang="en-US" sz="1050" dirty="0"/>
          </a:p>
        </p:txBody>
      </p:sp>
      <p:sp>
        <p:nvSpPr>
          <p:cNvPr id="12" name="Text 10"/>
          <p:cNvSpPr/>
          <p:nvPr/>
        </p:nvSpPr>
        <p:spPr>
          <a:xfrm>
            <a:off x="1371600" y="2194560"/>
            <a:ext cx="2962656" cy="603504"/>
          </a:xfrm>
          <a:prstGeom prst="rect">
            <a:avLst/>
          </a:prstGeom>
          <a:noFill/>
          <a:ln/>
        </p:spPr>
        <p:txBody>
          <a:bodyPr wrap="square" lIns="0" tIns="0" rIns="0" bIns="0" rtlCol="0" anchor="ctr"/>
          <a:lstStyle/>
          <a:p>
            <a:pPr marL="0" indent="0">
              <a:buNone/>
            </a:pPr>
            <a:r>
              <a:rPr lang="en-US" sz="980" dirty="0">
                <a:solidFill>
                  <a:srgbClr val="20302A"/>
                </a:solidFill>
                <a:latin typeface="Calibri" pitchFamily="34" charset="0"/>
                <a:ea typeface="Calibri" pitchFamily="34" charset="-122"/>
                <a:cs typeface="Calibri" pitchFamily="34" charset="-120"/>
              </a:rPr>
              <a:t>The Smart Court Paradigm: law, technology, algorithmic governance</a:t>
            </a:r>
            <a:endParaRPr lang="en-US" sz="980" dirty="0"/>
          </a:p>
        </p:txBody>
      </p:sp>
      <p:sp>
        <p:nvSpPr>
          <p:cNvPr id="13" name="Shape 11"/>
          <p:cNvSpPr/>
          <p:nvPr/>
        </p:nvSpPr>
        <p:spPr>
          <a:xfrm>
            <a:off x="457200" y="2907792"/>
            <a:ext cx="4041648" cy="603504"/>
          </a:xfrm>
          <a:prstGeom prst="roundRect">
            <a:avLst>
              <a:gd name="adj" fmla="val 10606"/>
            </a:avLst>
          </a:prstGeom>
          <a:solidFill>
            <a:srgbClr val="F1F6F3"/>
          </a:solidFill>
          <a:ln w="9525">
            <a:solidFill>
              <a:srgbClr val="DCE7E1"/>
            </a:solidFill>
            <a:prstDash val="solid"/>
          </a:ln>
        </p:spPr>
        <p:txBody>
          <a:bodyPr/>
          <a:lstStyle/>
          <a:p>
            <a:endParaRPr lang="ru-RU"/>
          </a:p>
        </p:txBody>
      </p:sp>
      <p:sp>
        <p:nvSpPr>
          <p:cNvPr id="14" name="Shape 12"/>
          <p:cNvSpPr/>
          <p:nvPr/>
        </p:nvSpPr>
        <p:spPr>
          <a:xfrm>
            <a:off x="585216" y="3035808"/>
            <a:ext cx="658368" cy="347472"/>
          </a:xfrm>
          <a:prstGeom prst="roundRect">
            <a:avLst>
              <a:gd name="adj" fmla="val 15789"/>
            </a:avLst>
          </a:prstGeom>
          <a:solidFill>
            <a:srgbClr val="12352B"/>
          </a:solidFill>
          <a:ln/>
        </p:spPr>
        <p:txBody>
          <a:bodyPr/>
          <a:lstStyle/>
          <a:p>
            <a:endParaRPr lang="ru-RU"/>
          </a:p>
        </p:txBody>
      </p:sp>
      <p:sp>
        <p:nvSpPr>
          <p:cNvPr id="15" name="Text 13"/>
          <p:cNvSpPr/>
          <p:nvPr/>
        </p:nvSpPr>
        <p:spPr>
          <a:xfrm>
            <a:off x="585216" y="3035808"/>
            <a:ext cx="658368"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Ch. 2</a:t>
            </a:r>
            <a:endParaRPr lang="en-US" sz="1050" dirty="0"/>
          </a:p>
        </p:txBody>
      </p:sp>
      <p:sp>
        <p:nvSpPr>
          <p:cNvPr id="16" name="Text 14"/>
          <p:cNvSpPr/>
          <p:nvPr/>
        </p:nvSpPr>
        <p:spPr>
          <a:xfrm>
            <a:off x="1371600" y="2907792"/>
            <a:ext cx="2962656" cy="603504"/>
          </a:xfrm>
          <a:prstGeom prst="rect">
            <a:avLst/>
          </a:prstGeom>
          <a:noFill/>
          <a:ln/>
        </p:spPr>
        <p:txBody>
          <a:bodyPr wrap="square" lIns="0" tIns="0" rIns="0" bIns="0" rtlCol="0" anchor="ctr"/>
          <a:lstStyle/>
          <a:p>
            <a:pPr marL="0" indent="0">
              <a:buNone/>
            </a:pPr>
            <a:r>
              <a:rPr lang="en-US" sz="980" dirty="0">
                <a:solidFill>
                  <a:srgbClr val="20302A"/>
                </a:solidFill>
                <a:latin typeface="Calibri" pitchFamily="34" charset="0"/>
                <a:ea typeface="Calibri" pitchFamily="34" charset="-122"/>
                <a:cs typeface="Calibri" pitchFamily="34" charset="-120"/>
              </a:rPr>
              <a:t>Methodology</a:t>
            </a:r>
            <a:endParaRPr lang="en-US" sz="980" dirty="0"/>
          </a:p>
        </p:txBody>
      </p:sp>
      <p:sp>
        <p:nvSpPr>
          <p:cNvPr id="17" name="Shape 15"/>
          <p:cNvSpPr/>
          <p:nvPr/>
        </p:nvSpPr>
        <p:spPr>
          <a:xfrm>
            <a:off x="457200" y="3621024"/>
            <a:ext cx="4041648" cy="603504"/>
          </a:xfrm>
          <a:prstGeom prst="roundRect">
            <a:avLst>
              <a:gd name="adj" fmla="val 10606"/>
            </a:avLst>
          </a:prstGeom>
          <a:solidFill>
            <a:srgbClr val="FFFFFF"/>
          </a:solidFill>
          <a:ln w="9525">
            <a:solidFill>
              <a:srgbClr val="DCE7E1"/>
            </a:solidFill>
            <a:prstDash val="solid"/>
          </a:ln>
        </p:spPr>
        <p:txBody>
          <a:bodyPr/>
          <a:lstStyle/>
          <a:p>
            <a:endParaRPr lang="ru-RU"/>
          </a:p>
        </p:txBody>
      </p:sp>
      <p:sp>
        <p:nvSpPr>
          <p:cNvPr id="18" name="Shape 16"/>
          <p:cNvSpPr/>
          <p:nvPr/>
        </p:nvSpPr>
        <p:spPr>
          <a:xfrm>
            <a:off x="585216" y="3749040"/>
            <a:ext cx="658368" cy="347472"/>
          </a:xfrm>
          <a:prstGeom prst="roundRect">
            <a:avLst>
              <a:gd name="adj" fmla="val 15789"/>
            </a:avLst>
          </a:prstGeom>
          <a:solidFill>
            <a:srgbClr val="12352B"/>
          </a:solidFill>
          <a:ln/>
        </p:spPr>
        <p:txBody>
          <a:bodyPr/>
          <a:lstStyle/>
          <a:p>
            <a:endParaRPr lang="ru-RU"/>
          </a:p>
        </p:txBody>
      </p:sp>
      <p:sp>
        <p:nvSpPr>
          <p:cNvPr id="19" name="Text 17"/>
          <p:cNvSpPr/>
          <p:nvPr/>
        </p:nvSpPr>
        <p:spPr>
          <a:xfrm>
            <a:off x="585216" y="3749040"/>
            <a:ext cx="658368"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Ch. 3</a:t>
            </a:r>
            <a:endParaRPr lang="en-US" sz="1050" dirty="0"/>
          </a:p>
        </p:txBody>
      </p:sp>
      <p:sp>
        <p:nvSpPr>
          <p:cNvPr id="20" name="Text 18"/>
          <p:cNvSpPr/>
          <p:nvPr/>
        </p:nvSpPr>
        <p:spPr>
          <a:xfrm>
            <a:off x="1371600" y="3621024"/>
            <a:ext cx="2962656" cy="603504"/>
          </a:xfrm>
          <a:prstGeom prst="rect">
            <a:avLst/>
          </a:prstGeom>
          <a:noFill/>
          <a:ln/>
        </p:spPr>
        <p:txBody>
          <a:bodyPr wrap="square" lIns="0" tIns="0" rIns="0" bIns="0" rtlCol="0" anchor="ctr"/>
          <a:lstStyle/>
          <a:p>
            <a:pPr marL="0" indent="0">
              <a:buNone/>
            </a:pPr>
            <a:r>
              <a:rPr lang="en-US" sz="980" dirty="0">
                <a:solidFill>
                  <a:srgbClr val="20302A"/>
                </a:solidFill>
                <a:latin typeface="Calibri" pitchFamily="34" charset="0"/>
                <a:ea typeface="Calibri" pitchFamily="34" charset="-122"/>
                <a:cs typeface="Calibri" pitchFamily="34" charset="-120"/>
              </a:rPr>
              <a:t>AI in civil justice: technologies, functions, and risks</a:t>
            </a:r>
            <a:endParaRPr lang="en-US" sz="980" dirty="0"/>
          </a:p>
        </p:txBody>
      </p:sp>
      <p:sp>
        <p:nvSpPr>
          <p:cNvPr id="21" name="Shape 19"/>
          <p:cNvSpPr/>
          <p:nvPr/>
        </p:nvSpPr>
        <p:spPr>
          <a:xfrm>
            <a:off x="4645152" y="1481328"/>
            <a:ext cx="4041648" cy="603504"/>
          </a:xfrm>
          <a:prstGeom prst="roundRect">
            <a:avLst>
              <a:gd name="adj" fmla="val 10606"/>
            </a:avLst>
          </a:prstGeom>
          <a:solidFill>
            <a:srgbClr val="F1F6F3"/>
          </a:solidFill>
          <a:ln w="9525">
            <a:solidFill>
              <a:srgbClr val="DCE7E1"/>
            </a:solidFill>
            <a:prstDash val="solid"/>
          </a:ln>
        </p:spPr>
        <p:txBody>
          <a:bodyPr/>
          <a:lstStyle/>
          <a:p>
            <a:endParaRPr lang="ru-RU"/>
          </a:p>
        </p:txBody>
      </p:sp>
      <p:sp>
        <p:nvSpPr>
          <p:cNvPr id="22" name="Shape 20"/>
          <p:cNvSpPr/>
          <p:nvPr/>
        </p:nvSpPr>
        <p:spPr>
          <a:xfrm>
            <a:off x="4773168" y="1609344"/>
            <a:ext cx="658368" cy="347472"/>
          </a:xfrm>
          <a:prstGeom prst="roundRect">
            <a:avLst>
              <a:gd name="adj" fmla="val 15789"/>
            </a:avLst>
          </a:prstGeom>
          <a:solidFill>
            <a:srgbClr val="12352B"/>
          </a:solidFill>
          <a:ln/>
        </p:spPr>
        <p:txBody>
          <a:bodyPr/>
          <a:lstStyle/>
          <a:p>
            <a:endParaRPr lang="ru-RU"/>
          </a:p>
        </p:txBody>
      </p:sp>
      <p:sp>
        <p:nvSpPr>
          <p:cNvPr id="23" name="Text 21"/>
          <p:cNvSpPr/>
          <p:nvPr/>
        </p:nvSpPr>
        <p:spPr>
          <a:xfrm>
            <a:off x="4773168" y="1609344"/>
            <a:ext cx="658368"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Ch. 4</a:t>
            </a:r>
            <a:endParaRPr lang="en-US" sz="1050" dirty="0"/>
          </a:p>
        </p:txBody>
      </p:sp>
      <p:sp>
        <p:nvSpPr>
          <p:cNvPr id="24" name="Text 22"/>
          <p:cNvSpPr/>
          <p:nvPr/>
        </p:nvSpPr>
        <p:spPr>
          <a:xfrm>
            <a:off x="5559552" y="1481328"/>
            <a:ext cx="2962656" cy="603504"/>
          </a:xfrm>
          <a:prstGeom prst="rect">
            <a:avLst/>
          </a:prstGeom>
          <a:noFill/>
          <a:ln/>
        </p:spPr>
        <p:txBody>
          <a:bodyPr wrap="square" lIns="0" tIns="0" rIns="0" bIns="0" rtlCol="0" anchor="ctr"/>
          <a:lstStyle/>
          <a:p>
            <a:pPr marL="0" indent="0">
              <a:buNone/>
            </a:pPr>
            <a:r>
              <a:rPr lang="en-US" sz="980" dirty="0">
                <a:solidFill>
                  <a:srgbClr val="20302A"/>
                </a:solidFill>
                <a:latin typeface="Calibri" pitchFamily="34" charset="0"/>
                <a:ea typeface="Calibri" pitchFamily="34" charset="-122"/>
                <a:cs typeface="Calibri" pitchFamily="34" charset="-120"/>
              </a:rPr>
              <a:t>The architecture of AI-integrated smart courts</a:t>
            </a:r>
            <a:endParaRPr lang="en-US" sz="980" dirty="0"/>
          </a:p>
        </p:txBody>
      </p:sp>
      <p:sp>
        <p:nvSpPr>
          <p:cNvPr id="25" name="Shape 23"/>
          <p:cNvSpPr/>
          <p:nvPr/>
        </p:nvSpPr>
        <p:spPr>
          <a:xfrm>
            <a:off x="4645152" y="2194560"/>
            <a:ext cx="4041648" cy="603504"/>
          </a:xfrm>
          <a:prstGeom prst="roundRect">
            <a:avLst>
              <a:gd name="adj" fmla="val 10606"/>
            </a:avLst>
          </a:prstGeom>
          <a:solidFill>
            <a:srgbClr val="FFFFFF"/>
          </a:solidFill>
          <a:ln w="9525">
            <a:solidFill>
              <a:srgbClr val="DCE7E1"/>
            </a:solidFill>
            <a:prstDash val="solid"/>
          </a:ln>
        </p:spPr>
        <p:txBody>
          <a:bodyPr/>
          <a:lstStyle/>
          <a:p>
            <a:endParaRPr lang="ru-RU"/>
          </a:p>
        </p:txBody>
      </p:sp>
      <p:sp>
        <p:nvSpPr>
          <p:cNvPr id="26" name="Shape 24"/>
          <p:cNvSpPr/>
          <p:nvPr/>
        </p:nvSpPr>
        <p:spPr>
          <a:xfrm>
            <a:off x="4773168" y="2322576"/>
            <a:ext cx="658368" cy="347472"/>
          </a:xfrm>
          <a:prstGeom prst="roundRect">
            <a:avLst>
              <a:gd name="adj" fmla="val 15789"/>
            </a:avLst>
          </a:prstGeom>
          <a:solidFill>
            <a:srgbClr val="12352B"/>
          </a:solidFill>
          <a:ln/>
        </p:spPr>
        <p:txBody>
          <a:bodyPr/>
          <a:lstStyle/>
          <a:p>
            <a:endParaRPr lang="ru-RU"/>
          </a:p>
        </p:txBody>
      </p:sp>
      <p:sp>
        <p:nvSpPr>
          <p:cNvPr id="27" name="Text 25"/>
          <p:cNvSpPr/>
          <p:nvPr/>
        </p:nvSpPr>
        <p:spPr>
          <a:xfrm>
            <a:off x="4773168" y="2322576"/>
            <a:ext cx="658368"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Ch. 5</a:t>
            </a:r>
            <a:endParaRPr lang="en-US" sz="1050" dirty="0"/>
          </a:p>
        </p:txBody>
      </p:sp>
      <p:sp>
        <p:nvSpPr>
          <p:cNvPr id="28" name="Text 26"/>
          <p:cNvSpPr/>
          <p:nvPr/>
        </p:nvSpPr>
        <p:spPr>
          <a:xfrm>
            <a:off x="5559552" y="2194560"/>
            <a:ext cx="2962656" cy="603504"/>
          </a:xfrm>
          <a:prstGeom prst="rect">
            <a:avLst/>
          </a:prstGeom>
          <a:noFill/>
          <a:ln/>
        </p:spPr>
        <p:txBody>
          <a:bodyPr wrap="square" lIns="0" tIns="0" rIns="0" bIns="0" rtlCol="0" anchor="ctr"/>
          <a:lstStyle/>
          <a:p>
            <a:pPr marL="0" indent="0">
              <a:buNone/>
            </a:pPr>
            <a:r>
              <a:rPr lang="en-US" sz="980" dirty="0">
                <a:solidFill>
                  <a:srgbClr val="20302A"/>
                </a:solidFill>
                <a:latin typeface="Calibri" pitchFamily="34" charset="0"/>
                <a:ea typeface="Calibri" pitchFamily="34" charset="-122"/>
                <a:cs typeface="Calibri" pitchFamily="34" charset="-120"/>
              </a:rPr>
              <a:t>AI and the transformation of procedural principles</a:t>
            </a:r>
            <a:endParaRPr lang="en-US" sz="980" dirty="0"/>
          </a:p>
        </p:txBody>
      </p:sp>
      <p:sp>
        <p:nvSpPr>
          <p:cNvPr id="29" name="Shape 27"/>
          <p:cNvSpPr/>
          <p:nvPr/>
        </p:nvSpPr>
        <p:spPr>
          <a:xfrm>
            <a:off x="4645152" y="2907792"/>
            <a:ext cx="4041648" cy="603504"/>
          </a:xfrm>
          <a:prstGeom prst="roundRect">
            <a:avLst>
              <a:gd name="adj" fmla="val 10606"/>
            </a:avLst>
          </a:prstGeom>
          <a:solidFill>
            <a:srgbClr val="F1F6F3"/>
          </a:solidFill>
          <a:ln w="9525">
            <a:solidFill>
              <a:srgbClr val="DCE7E1"/>
            </a:solidFill>
            <a:prstDash val="solid"/>
          </a:ln>
        </p:spPr>
        <p:txBody>
          <a:bodyPr/>
          <a:lstStyle/>
          <a:p>
            <a:endParaRPr lang="ru-RU"/>
          </a:p>
        </p:txBody>
      </p:sp>
      <p:sp>
        <p:nvSpPr>
          <p:cNvPr id="30" name="Shape 28"/>
          <p:cNvSpPr/>
          <p:nvPr/>
        </p:nvSpPr>
        <p:spPr>
          <a:xfrm>
            <a:off x="4773168" y="3035808"/>
            <a:ext cx="658368" cy="347472"/>
          </a:xfrm>
          <a:prstGeom prst="roundRect">
            <a:avLst>
              <a:gd name="adj" fmla="val 15789"/>
            </a:avLst>
          </a:prstGeom>
          <a:solidFill>
            <a:srgbClr val="12352B"/>
          </a:solidFill>
          <a:ln/>
        </p:spPr>
        <p:txBody>
          <a:bodyPr/>
          <a:lstStyle/>
          <a:p>
            <a:endParaRPr lang="ru-RU"/>
          </a:p>
        </p:txBody>
      </p:sp>
      <p:sp>
        <p:nvSpPr>
          <p:cNvPr id="31" name="Text 29"/>
          <p:cNvSpPr/>
          <p:nvPr/>
        </p:nvSpPr>
        <p:spPr>
          <a:xfrm>
            <a:off x="4773168" y="3035808"/>
            <a:ext cx="658368"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Ch. 6</a:t>
            </a:r>
            <a:endParaRPr lang="en-US" sz="1050" dirty="0"/>
          </a:p>
        </p:txBody>
      </p:sp>
      <p:sp>
        <p:nvSpPr>
          <p:cNvPr id="32" name="Text 30"/>
          <p:cNvSpPr/>
          <p:nvPr/>
        </p:nvSpPr>
        <p:spPr>
          <a:xfrm>
            <a:off x="5559552" y="2907792"/>
            <a:ext cx="2962656" cy="603504"/>
          </a:xfrm>
          <a:prstGeom prst="rect">
            <a:avLst/>
          </a:prstGeom>
          <a:noFill/>
          <a:ln/>
        </p:spPr>
        <p:txBody>
          <a:bodyPr wrap="square" lIns="0" tIns="0" rIns="0" bIns="0" rtlCol="0" anchor="ctr"/>
          <a:lstStyle/>
          <a:p>
            <a:pPr marL="0" indent="0">
              <a:buNone/>
            </a:pPr>
            <a:r>
              <a:rPr lang="en-US" sz="980" dirty="0">
                <a:solidFill>
                  <a:srgbClr val="20302A"/>
                </a:solidFill>
                <a:latin typeface="Calibri" pitchFamily="34" charset="0"/>
                <a:ea typeface="Calibri" pitchFamily="34" charset="-122"/>
                <a:cs typeface="Calibri" pitchFamily="34" charset="-120"/>
              </a:rPr>
              <a:t>Constitutional and human-rights implications</a:t>
            </a:r>
            <a:endParaRPr lang="en-US" sz="980" dirty="0"/>
          </a:p>
        </p:txBody>
      </p:sp>
      <p:sp>
        <p:nvSpPr>
          <p:cNvPr id="33" name="Shape 31"/>
          <p:cNvSpPr/>
          <p:nvPr/>
        </p:nvSpPr>
        <p:spPr>
          <a:xfrm>
            <a:off x="4645152" y="3621024"/>
            <a:ext cx="4041648" cy="603504"/>
          </a:xfrm>
          <a:prstGeom prst="roundRect">
            <a:avLst>
              <a:gd name="adj" fmla="val 10606"/>
            </a:avLst>
          </a:prstGeom>
          <a:solidFill>
            <a:srgbClr val="FFFFFF"/>
          </a:solidFill>
          <a:ln w="9525">
            <a:solidFill>
              <a:srgbClr val="DCE7E1"/>
            </a:solidFill>
            <a:prstDash val="solid"/>
          </a:ln>
        </p:spPr>
        <p:txBody>
          <a:bodyPr/>
          <a:lstStyle/>
          <a:p>
            <a:endParaRPr lang="ru-RU"/>
          </a:p>
        </p:txBody>
      </p:sp>
      <p:sp>
        <p:nvSpPr>
          <p:cNvPr id="34" name="Shape 32"/>
          <p:cNvSpPr/>
          <p:nvPr/>
        </p:nvSpPr>
        <p:spPr>
          <a:xfrm>
            <a:off x="4773168" y="3749040"/>
            <a:ext cx="658368" cy="347472"/>
          </a:xfrm>
          <a:prstGeom prst="roundRect">
            <a:avLst>
              <a:gd name="adj" fmla="val 15789"/>
            </a:avLst>
          </a:prstGeom>
          <a:solidFill>
            <a:srgbClr val="12352B"/>
          </a:solidFill>
          <a:ln/>
        </p:spPr>
        <p:txBody>
          <a:bodyPr/>
          <a:lstStyle/>
          <a:p>
            <a:endParaRPr lang="ru-RU"/>
          </a:p>
        </p:txBody>
      </p:sp>
      <p:sp>
        <p:nvSpPr>
          <p:cNvPr id="35" name="Text 33"/>
          <p:cNvSpPr/>
          <p:nvPr/>
        </p:nvSpPr>
        <p:spPr>
          <a:xfrm>
            <a:off x="4773168" y="3749040"/>
            <a:ext cx="658368"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Concl.</a:t>
            </a:r>
            <a:endParaRPr lang="en-US" sz="1050" dirty="0"/>
          </a:p>
        </p:txBody>
      </p:sp>
      <p:sp>
        <p:nvSpPr>
          <p:cNvPr id="36" name="Text 34"/>
          <p:cNvSpPr/>
          <p:nvPr/>
        </p:nvSpPr>
        <p:spPr>
          <a:xfrm>
            <a:off x="5559552" y="3621024"/>
            <a:ext cx="2962656" cy="603504"/>
          </a:xfrm>
          <a:prstGeom prst="rect">
            <a:avLst/>
          </a:prstGeom>
          <a:noFill/>
          <a:ln/>
        </p:spPr>
        <p:txBody>
          <a:bodyPr wrap="square" lIns="0" tIns="0" rIns="0" bIns="0" rtlCol="0" anchor="ctr"/>
          <a:lstStyle/>
          <a:p>
            <a:pPr marL="0" indent="0">
              <a:buNone/>
            </a:pPr>
            <a:r>
              <a:rPr lang="en-US" sz="980" dirty="0">
                <a:solidFill>
                  <a:srgbClr val="20302A"/>
                </a:solidFill>
                <a:latin typeface="Calibri" pitchFamily="34" charset="0"/>
                <a:ea typeface="Calibri" pitchFamily="34" charset="-122"/>
                <a:cs typeface="Calibri" pitchFamily="34" charset="-120"/>
              </a:rPr>
              <a:t>Synthesis and the reference architecture</a:t>
            </a:r>
            <a:endParaRPr lang="en-US" sz="980" dirty="0"/>
          </a:p>
        </p:txBody>
      </p:sp>
      <p:sp>
        <p:nvSpPr>
          <p:cNvPr id="37" name="Text 35"/>
          <p:cNvSpPr/>
          <p:nvPr/>
        </p:nvSpPr>
        <p:spPr>
          <a:xfrm>
            <a:off x="457200" y="4498848"/>
            <a:ext cx="8229600" cy="256032"/>
          </a:xfrm>
          <a:prstGeom prst="rect">
            <a:avLst/>
          </a:prstGeom>
          <a:noFill/>
          <a:ln/>
        </p:spPr>
        <p:txBody>
          <a:bodyPr wrap="square" lIns="0" tIns="0" rIns="0" bIns="0" rtlCol="0" anchor="ctr"/>
          <a:lstStyle/>
          <a:p>
            <a:pPr marL="0" indent="0" algn="ctr">
              <a:buNone/>
            </a:pPr>
            <a:r>
              <a:rPr lang="en-US" sz="1050" i="1" dirty="0">
                <a:solidFill>
                  <a:srgbClr val="5E6E66"/>
                </a:solidFill>
                <a:latin typeface="Calibri" pitchFamily="34" charset="0"/>
                <a:ea typeface="Calibri" pitchFamily="34" charset="-122"/>
                <a:cs typeface="Calibri" pitchFamily="34" charset="-120"/>
              </a:rPr>
              <a:t>Four published papers already feed the Introduction and Chapters 1, 2 and 3.</a:t>
            </a:r>
            <a:endParaRPr lang="en-US" sz="1050" dirty="0"/>
          </a:p>
        </p:txBody>
      </p:sp>
      <p:sp>
        <p:nvSpPr>
          <p:cNvPr id="39" name="Text 37"/>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17</a:t>
            </a:r>
            <a:endParaRPr lang="en-US" sz="8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8">
    <p:bg>
      <p:bgPr>
        <a:solidFill>
          <a:srgbClr val="12352B"/>
        </a:solidFill>
        <a:effectLst/>
      </p:bgPr>
    </p:bg>
    <p:spTree>
      <p:nvGrpSpPr>
        <p:cNvPr id="1" name=""/>
        <p:cNvGrpSpPr/>
        <p:nvPr/>
      </p:nvGrpSpPr>
      <p:grpSpPr>
        <a:xfrm>
          <a:off x="0" y="0"/>
          <a:ext cx="0" cy="0"/>
          <a:chOff x="0" y="0"/>
          <a:chExt cx="0" cy="0"/>
        </a:xfrm>
      </p:grpSpPr>
      <p:pic>
        <p:nvPicPr>
          <p:cNvPr id="2" name="Image 0" descr="preencoded.png"/>
          <p:cNvPicPr>
            <a:picLocks noChangeAspect="1"/>
          </p:cNvPicPr>
          <p:nvPr/>
        </p:nvPicPr>
        <p:blipFill>
          <a:blip r:embed="rId3">
            <a:alphaModFix amt="45000"/>
          </a:blip>
          <a:stretch>
            <a:fillRect/>
          </a:stretch>
        </p:blipFill>
        <p:spPr>
          <a:xfrm>
            <a:off x="6858000" y="411480"/>
            <a:ext cx="1645920" cy="1645920"/>
          </a:xfrm>
          <a:prstGeom prst="rect">
            <a:avLst/>
          </a:prstGeom>
        </p:spPr>
      </p:pic>
      <p:sp>
        <p:nvSpPr>
          <p:cNvPr id="3" name="Text 0"/>
          <p:cNvSpPr/>
          <p:nvPr/>
        </p:nvSpPr>
        <p:spPr>
          <a:xfrm>
            <a:off x="548640" y="502920"/>
            <a:ext cx="8046720" cy="256032"/>
          </a:xfrm>
          <a:prstGeom prst="rect">
            <a:avLst/>
          </a:prstGeom>
          <a:noFill/>
          <a:ln/>
        </p:spPr>
        <p:txBody>
          <a:bodyPr wrap="square" lIns="0" tIns="0" rIns="0" bIns="0" rtlCol="0" anchor="ctr"/>
          <a:lstStyle/>
          <a:p>
            <a:pPr marL="0" indent="0">
              <a:buNone/>
            </a:pPr>
            <a:r>
              <a:rPr lang="en-US" sz="1100" b="1" kern="0" spc="350" dirty="0">
                <a:solidFill>
                  <a:srgbClr val="D9924C"/>
                </a:solidFill>
                <a:latin typeface="Calibri" pitchFamily="34" charset="0"/>
                <a:ea typeface="Calibri" pitchFamily="34" charset="-122"/>
                <a:cs typeface="Calibri" pitchFamily="34" charset="-120"/>
              </a:rPr>
              <a:t>CONCLUSION</a:t>
            </a:r>
            <a:endParaRPr lang="en-US" sz="1100" dirty="0"/>
          </a:p>
        </p:txBody>
      </p:sp>
      <p:sp>
        <p:nvSpPr>
          <p:cNvPr id="4" name="Text 1"/>
          <p:cNvSpPr/>
          <p:nvPr/>
        </p:nvSpPr>
        <p:spPr>
          <a:xfrm>
            <a:off x="548640" y="841248"/>
            <a:ext cx="7589520" cy="1051560"/>
          </a:xfrm>
          <a:prstGeom prst="rect">
            <a:avLst/>
          </a:prstGeom>
          <a:noFill/>
          <a:ln/>
        </p:spPr>
        <p:txBody>
          <a:bodyPr wrap="square" lIns="0" tIns="0" rIns="0" bIns="0" rtlCol="0" anchor="ctr"/>
          <a:lstStyle/>
          <a:p>
            <a:pPr marL="0" indent="0">
              <a:buNone/>
            </a:pPr>
            <a:r>
              <a:rPr lang="en-US" sz="2800" b="1" dirty="0">
                <a:solidFill>
                  <a:srgbClr val="FFFFFF"/>
                </a:solidFill>
                <a:latin typeface="Cambria" pitchFamily="34" charset="0"/>
                <a:ea typeface="Cambria" pitchFamily="34" charset="-122"/>
                <a:cs typeface="Cambria" pitchFamily="34" charset="-120"/>
              </a:rPr>
              <a:t>A constitutional transformation,</a:t>
            </a:r>
            <a:endParaRPr lang="en-US" sz="2800" dirty="0"/>
          </a:p>
          <a:p>
            <a:pPr marL="0" indent="0">
              <a:buNone/>
            </a:pPr>
            <a:r>
              <a:rPr lang="en-US" sz="2800" b="1" dirty="0">
                <a:solidFill>
                  <a:srgbClr val="FFFFFF"/>
                </a:solidFill>
                <a:latin typeface="Cambria" pitchFamily="34" charset="0"/>
                <a:ea typeface="Cambria" pitchFamily="34" charset="-122"/>
                <a:cs typeface="Cambria" pitchFamily="34" charset="-120"/>
              </a:rPr>
              <a:t>not only an efficiency reform</a:t>
            </a:r>
            <a:endParaRPr lang="en-US" sz="2800" dirty="0"/>
          </a:p>
        </p:txBody>
      </p:sp>
      <p:sp>
        <p:nvSpPr>
          <p:cNvPr id="5" name="Shape 2"/>
          <p:cNvSpPr/>
          <p:nvPr/>
        </p:nvSpPr>
        <p:spPr>
          <a:xfrm>
            <a:off x="548640" y="2240280"/>
            <a:ext cx="2606040" cy="1920240"/>
          </a:xfrm>
          <a:prstGeom prst="roundRect">
            <a:avLst>
              <a:gd name="adj" fmla="val 3333"/>
            </a:avLst>
          </a:prstGeom>
          <a:solidFill>
            <a:srgbClr val="1B463A"/>
          </a:solidFill>
          <a:ln/>
        </p:spPr>
        <p:txBody>
          <a:bodyPr/>
          <a:lstStyle/>
          <a:p>
            <a:endParaRPr lang="ru-RU"/>
          </a:p>
        </p:txBody>
      </p:sp>
      <p:sp>
        <p:nvSpPr>
          <p:cNvPr id="6" name="Text 3"/>
          <p:cNvSpPr/>
          <p:nvPr/>
        </p:nvSpPr>
        <p:spPr>
          <a:xfrm>
            <a:off x="749808" y="2423160"/>
            <a:ext cx="2203704" cy="274320"/>
          </a:xfrm>
          <a:prstGeom prst="rect">
            <a:avLst/>
          </a:prstGeom>
          <a:noFill/>
          <a:ln/>
        </p:spPr>
        <p:txBody>
          <a:bodyPr wrap="square" lIns="0" tIns="0" rIns="0" bIns="0" rtlCol="0" anchor="ctr"/>
          <a:lstStyle/>
          <a:p>
            <a:pPr marL="0" indent="0">
              <a:buNone/>
            </a:pPr>
            <a:r>
              <a:rPr lang="en-US" sz="1300" b="1" dirty="0">
                <a:solidFill>
                  <a:srgbClr val="D9924C"/>
                </a:solidFill>
                <a:latin typeface="Calibri" pitchFamily="34" charset="0"/>
                <a:ea typeface="Calibri" pitchFamily="34" charset="-122"/>
                <a:cs typeface="Calibri" pitchFamily="34" charset="-120"/>
              </a:rPr>
              <a:t>The thesis</a:t>
            </a:r>
            <a:endParaRPr lang="en-US" sz="1300" dirty="0"/>
          </a:p>
        </p:txBody>
      </p:sp>
      <p:sp>
        <p:nvSpPr>
          <p:cNvPr id="7" name="Text 4"/>
          <p:cNvSpPr/>
          <p:nvPr/>
        </p:nvSpPr>
        <p:spPr>
          <a:xfrm>
            <a:off x="749808" y="2752344"/>
            <a:ext cx="2203704" cy="1225296"/>
          </a:xfrm>
          <a:prstGeom prst="rect">
            <a:avLst/>
          </a:prstGeom>
          <a:noFill/>
          <a:ln/>
        </p:spPr>
        <p:txBody>
          <a:bodyPr wrap="square" lIns="0" tIns="0" rIns="0" bIns="0" rtlCol="0" anchor="ctr"/>
          <a:lstStyle/>
          <a:p>
            <a:pPr marL="0" indent="0">
              <a:buNone/>
            </a:pPr>
            <a:r>
              <a:rPr lang="en-US" sz="1020" dirty="0">
                <a:solidFill>
                  <a:srgbClr val="E8F1EC"/>
                </a:solidFill>
                <a:latin typeface="Calibri" pitchFamily="34" charset="0"/>
                <a:ea typeface="Calibri" pitchFamily="34" charset="-122"/>
                <a:cs typeface="Calibri" pitchFamily="34" charset="-120"/>
              </a:rPr>
              <a:t>AI changes where judicial authority sits, so the smart court is a constitutional question, not only a technical one.</a:t>
            </a:r>
            <a:endParaRPr lang="en-US" sz="1020" dirty="0"/>
          </a:p>
        </p:txBody>
      </p:sp>
      <p:sp>
        <p:nvSpPr>
          <p:cNvPr id="8" name="Shape 5"/>
          <p:cNvSpPr/>
          <p:nvPr/>
        </p:nvSpPr>
        <p:spPr>
          <a:xfrm>
            <a:off x="3355848" y="2240280"/>
            <a:ext cx="2606040" cy="1920240"/>
          </a:xfrm>
          <a:prstGeom prst="roundRect">
            <a:avLst>
              <a:gd name="adj" fmla="val 3333"/>
            </a:avLst>
          </a:prstGeom>
          <a:solidFill>
            <a:srgbClr val="1B463A"/>
          </a:solidFill>
          <a:ln/>
        </p:spPr>
        <p:txBody>
          <a:bodyPr/>
          <a:lstStyle/>
          <a:p>
            <a:endParaRPr lang="ru-RU"/>
          </a:p>
        </p:txBody>
      </p:sp>
      <p:sp>
        <p:nvSpPr>
          <p:cNvPr id="9" name="Text 6"/>
          <p:cNvSpPr/>
          <p:nvPr/>
        </p:nvSpPr>
        <p:spPr>
          <a:xfrm>
            <a:off x="3557016" y="2423160"/>
            <a:ext cx="2203704" cy="274320"/>
          </a:xfrm>
          <a:prstGeom prst="rect">
            <a:avLst/>
          </a:prstGeom>
          <a:noFill/>
          <a:ln/>
        </p:spPr>
        <p:txBody>
          <a:bodyPr wrap="square" lIns="0" tIns="0" rIns="0" bIns="0" rtlCol="0" anchor="ctr"/>
          <a:lstStyle/>
          <a:p>
            <a:pPr marL="0" indent="0">
              <a:buNone/>
            </a:pPr>
            <a:r>
              <a:rPr lang="en-US" sz="1300" b="1" dirty="0">
                <a:solidFill>
                  <a:srgbClr val="D9924C"/>
                </a:solidFill>
                <a:latin typeface="Calibri" pitchFamily="34" charset="0"/>
                <a:ea typeface="Calibri" pitchFamily="34" charset="-122"/>
                <a:cs typeface="Calibri" pitchFamily="34" charset="-120"/>
              </a:rPr>
              <a:t>The rule</a:t>
            </a:r>
            <a:endParaRPr lang="en-US" sz="1300" dirty="0"/>
          </a:p>
        </p:txBody>
      </p:sp>
      <p:sp>
        <p:nvSpPr>
          <p:cNvPr id="10" name="Text 7"/>
          <p:cNvSpPr/>
          <p:nvPr/>
        </p:nvSpPr>
        <p:spPr>
          <a:xfrm>
            <a:off x="3557016" y="2752344"/>
            <a:ext cx="2203704" cy="1225296"/>
          </a:xfrm>
          <a:prstGeom prst="rect">
            <a:avLst/>
          </a:prstGeom>
          <a:noFill/>
          <a:ln/>
        </p:spPr>
        <p:txBody>
          <a:bodyPr wrap="square" lIns="0" tIns="0" rIns="0" bIns="0" rtlCol="0" anchor="ctr"/>
          <a:lstStyle/>
          <a:p>
            <a:pPr marL="0" indent="0">
              <a:buNone/>
            </a:pPr>
            <a:r>
              <a:rPr lang="en-US" sz="1020" dirty="0">
                <a:solidFill>
                  <a:srgbClr val="E8F1EC"/>
                </a:solidFill>
                <a:latin typeface="Calibri" pitchFamily="34" charset="0"/>
                <a:ea typeface="Calibri" pitchFamily="34" charset="-122"/>
                <a:cs typeface="Calibri" pitchFamily="34" charset="-120"/>
              </a:rPr>
              <a:t>Automate the routine, support the judge, keep the human decision at the centre, and raise safeguards as automation rises, on a constitutional floor built for civil law.</a:t>
            </a:r>
            <a:endParaRPr lang="en-US" sz="1020" dirty="0"/>
          </a:p>
        </p:txBody>
      </p:sp>
      <p:sp>
        <p:nvSpPr>
          <p:cNvPr id="11" name="Shape 8"/>
          <p:cNvSpPr/>
          <p:nvPr/>
        </p:nvSpPr>
        <p:spPr>
          <a:xfrm>
            <a:off x="6163056" y="2240280"/>
            <a:ext cx="2606040" cy="1920240"/>
          </a:xfrm>
          <a:prstGeom prst="roundRect">
            <a:avLst>
              <a:gd name="adj" fmla="val 3333"/>
            </a:avLst>
          </a:prstGeom>
          <a:solidFill>
            <a:srgbClr val="1B463A"/>
          </a:solidFill>
          <a:ln/>
        </p:spPr>
        <p:txBody>
          <a:bodyPr/>
          <a:lstStyle/>
          <a:p>
            <a:endParaRPr lang="ru-RU"/>
          </a:p>
        </p:txBody>
      </p:sp>
      <p:sp>
        <p:nvSpPr>
          <p:cNvPr id="12" name="Text 9"/>
          <p:cNvSpPr/>
          <p:nvPr/>
        </p:nvSpPr>
        <p:spPr>
          <a:xfrm>
            <a:off x="6364224" y="2423160"/>
            <a:ext cx="2203704" cy="274320"/>
          </a:xfrm>
          <a:prstGeom prst="rect">
            <a:avLst/>
          </a:prstGeom>
          <a:noFill/>
          <a:ln/>
        </p:spPr>
        <p:txBody>
          <a:bodyPr wrap="square" lIns="0" tIns="0" rIns="0" bIns="0" rtlCol="0" anchor="ctr"/>
          <a:lstStyle/>
          <a:p>
            <a:pPr marL="0" indent="0">
              <a:buNone/>
            </a:pPr>
            <a:r>
              <a:rPr lang="en-US" sz="1300" b="1" dirty="0">
                <a:solidFill>
                  <a:srgbClr val="D9924C"/>
                </a:solidFill>
                <a:latin typeface="Calibri" pitchFamily="34" charset="0"/>
                <a:ea typeface="Calibri" pitchFamily="34" charset="-122"/>
                <a:cs typeface="Calibri" pitchFamily="34" charset="-120"/>
              </a:rPr>
              <a:t>The work so far</a:t>
            </a:r>
            <a:endParaRPr lang="en-US" sz="1300" dirty="0"/>
          </a:p>
        </p:txBody>
      </p:sp>
      <p:sp>
        <p:nvSpPr>
          <p:cNvPr id="13" name="Text 10"/>
          <p:cNvSpPr/>
          <p:nvPr/>
        </p:nvSpPr>
        <p:spPr>
          <a:xfrm>
            <a:off x="6364224" y="2752344"/>
            <a:ext cx="2203704" cy="1225296"/>
          </a:xfrm>
          <a:prstGeom prst="rect">
            <a:avLst/>
          </a:prstGeom>
          <a:noFill/>
          <a:ln/>
        </p:spPr>
        <p:txBody>
          <a:bodyPr wrap="square" lIns="0" tIns="0" rIns="0" bIns="0" rtlCol="0" anchor="ctr"/>
          <a:lstStyle/>
          <a:p>
            <a:pPr marL="0" indent="0">
              <a:buNone/>
            </a:pPr>
            <a:r>
              <a:rPr lang="en-US" sz="1020" dirty="0">
                <a:solidFill>
                  <a:srgbClr val="E8F1EC"/>
                </a:solidFill>
                <a:latin typeface="Calibri" pitchFamily="34" charset="0"/>
                <a:ea typeface="Calibri" pitchFamily="34" charset="-122"/>
                <a:cs typeface="Calibri" pitchFamily="34" charset="-120"/>
              </a:rPr>
              <a:t>Four papers published; chapters drafted; the comparative and constitutional chapters come next.</a:t>
            </a:r>
            <a:endParaRPr lang="en-US" sz="1020" dirty="0"/>
          </a:p>
        </p:txBody>
      </p:sp>
      <p:sp>
        <p:nvSpPr>
          <p:cNvPr id="14" name="Text 11"/>
          <p:cNvSpPr/>
          <p:nvPr/>
        </p:nvSpPr>
        <p:spPr>
          <a:xfrm>
            <a:off x="548640" y="4434840"/>
            <a:ext cx="8046720" cy="365760"/>
          </a:xfrm>
          <a:prstGeom prst="rect">
            <a:avLst/>
          </a:prstGeom>
          <a:noFill/>
          <a:ln/>
        </p:spPr>
        <p:txBody>
          <a:bodyPr wrap="square" lIns="0" tIns="0" rIns="0" bIns="0" rtlCol="0" anchor="ctr"/>
          <a:lstStyle/>
          <a:p>
            <a:pPr marL="0" indent="0" algn="ctr">
              <a:buNone/>
            </a:pPr>
            <a:r>
              <a:rPr lang="en-US" sz="1600" i="1" dirty="0">
                <a:solidFill>
                  <a:srgbClr val="D9924C"/>
                </a:solidFill>
                <a:latin typeface="Cambria" pitchFamily="34" charset="0"/>
                <a:ea typeface="Cambria" pitchFamily="34" charset="-122"/>
                <a:cs typeface="Cambria" pitchFamily="34" charset="-120"/>
              </a:rPr>
              <a:t>Thank you. I welcome your questions.</a:t>
            </a:r>
            <a:endParaRPr 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ROADMAP</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What I Will Cover</a:t>
            </a:r>
            <a:endParaRPr lang="en-US" sz="2700" dirty="0"/>
          </a:p>
        </p:txBody>
      </p:sp>
      <p:sp>
        <p:nvSpPr>
          <p:cNvPr id="4" name="Shape 2"/>
          <p:cNvSpPr/>
          <p:nvPr/>
        </p:nvSpPr>
        <p:spPr>
          <a:xfrm>
            <a:off x="457200" y="1481328"/>
            <a:ext cx="2688336" cy="1481328"/>
          </a:xfrm>
          <a:prstGeom prst="roundRect">
            <a:avLst>
              <a:gd name="adj" fmla="val 4321"/>
            </a:avLst>
          </a:prstGeom>
          <a:solidFill>
            <a:srgbClr val="F1F6F3"/>
          </a:solidFill>
          <a:ln w="9525">
            <a:solidFill>
              <a:srgbClr val="DCE7E1"/>
            </a:solidFill>
            <a:prstDash val="solid"/>
          </a:ln>
        </p:spPr>
        <p:txBody>
          <a:bodyPr/>
          <a:lstStyle/>
          <a:p>
            <a:endParaRPr lang="ru-RU"/>
          </a:p>
        </p:txBody>
      </p:sp>
      <p:sp>
        <p:nvSpPr>
          <p:cNvPr id="5" name="Text 3"/>
          <p:cNvSpPr/>
          <p:nvPr/>
        </p:nvSpPr>
        <p:spPr>
          <a:xfrm>
            <a:off x="640080" y="1627632"/>
            <a:ext cx="548640" cy="502920"/>
          </a:xfrm>
          <a:prstGeom prst="rect">
            <a:avLst/>
          </a:prstGeom>
          <a:noFill/>
          <a:ln/>
        </p:spPr>
        <p:txBody>
          <a:bodyPr wrap="square" lIns="0" tIns="0" rIns="0" bIns="0" rtlCol="0" anchor="ctr"/>
          <a:lstStyle/>
          <a:p>
            <a:pPr marL="0" indent="0">
              <a:buNone/>
            </a:pPr>
            <a:r>
              <a:rPr lang="en-US" sz="2600" b="1" dirty="0">
                <a:solidFill>
                  <a:srgbClr val="B05E2A"/>
                </a:solidFill>
                <a:latin typeface="Cambria" pitchFamily="34" charset="0"/>
                <a:ea typeface="Cambria" pitchFamily="34" charset="-122"/>
                <a:cs typeface="Cambria" pitchFamily="34" charset="-120"/>
              </a:rPr>
              <a:t>1</a:t>
            </a:r>
            <a:endParaRPr lang="en-US" sz="2600" dirty="0"/>
          </a:p>
        </p:txBody>
      </p:sp>
      <p:sp>
        <p:nvSpPr>
          <p:cNvPr id="6" name="Text 4"/>
          <p:cNvSpPr/>
          <p:nvPr/>
        </p:nvSpPr>
        <p:spPr>
          <a:xfrm>
            <a:off x="640080" y="2139696"/>
            <a:ext cx="2322576" cy="274320"/>
          </a:xfrm>
          <a:prstGeom prst="rect">
            <a:avLst/>
          </a:prstGeom>
          <a:noFill/>
          <a:ln/>
        </p:spPr>
        <p:txBody>
          <a:bodyPr wrap="square" lIns="0" tIns="0" rIns="0" bIns="0" rtlCol="0" anchor="ctr"/>
          <a:lstStyle/>
          <a:p>
            <a:pPr marL="0" indent="0">
              <a:buNone/>
            </a:pPr>
            <a:r>
              <a:rPr lang="en-US" sz="1300" b="1" dirty="0">
                <a:solidFill>
                  <a:srgbClr val="12352B"/>
                </a:solidFill>
                <a:latin typeface="Calibri" pitchFamily="34" charset="0"/>
                <a:ea typeface="Calibri" pitchFamily="34" charset="-122"/>
                <a:cs typeface="Calibri" pitchFamily="34" charset="-120"/>
              </a:rPr>
              <a:t>Why this topic</a:t>
            </a:r>
            <a:endParaRPr lang="en-US" sz="1300" dirty="0"/>
          </a:p>
        </p:txBody>
      </p:sp>
      <p:sp>
        <p:nvSpPr>
          <p:cNvPr id="7" name="Text 5"/>
          <p:cNvSpPr/>
          <p:nvPr/>
        </p:nvSpPr>
        <p:spPr>
          <a:xfrm>
            <a:off x="640080" y="2414016"/>
            <a:ext cx="2322576" cy="475488"/>
          </a:xfrm>
          <a:prstGeom prst="rect">
            <a:avLst/>
          </a:prstGeom>
          <a:noFill/>
          <a:ln/>
        </p:spPr>
        <p:txBody>
          <a:bodyPr wrap="square" lIns="0" tIns="0" rIns="0" bIns="0" rtlCol="0" anchor="ctr"/>
          <a:lstStyle/>
          <a:p>
            <a:pPr marL="0" indent="0">
              <a:buNone/>
            </a:pPr>
            <a:r>
              <a:rPr lang="en-US" sz="1000" dirty="0">
                <a:solidFill>
                  <a:srgbClr val="5E6E66"/>
                </a:solidFill>
                <a:latin typeface="Calibri" pitchFamily="34" charset="0"/>
                <a:ea typeface="Calibri" pitchFamily="34" charset="-122"/>
                <a:cs typeface="Calibri" pitchFamily="34" charset="-120"/>
              </a:rPr>
              <a:t>Motivation, the research gap, and timing</a:t>
            </a:r>
            <a:endParaRPr lang="en-US" sz="1000" dirty="0"/>
          </a:p>
        </p:txBody>
      </p:sp>
      <p:sp>
        <p:nvSpPr>
          <p:cNvPr id="8" name="Shape 6"/>
          <p:cNvSpPr/>
          <p:nvPr/>
        </p:nvSpPr>
        <p:spPr>
          <a:xfrm>
            <a:off x="3319272" y="1481328"/>
            <a:ext cx="2688336" cy="1481328"/>
          </a:xfrm>
          <a:prstGeom prst="roundRect">
            <a:avLst>
              <a:gd name="adj" fmla="val 4321"/>
            </a:avLst>
          </a:prstGeom>
          <a:solidFill>
            <a:srgbClr val="F1F6F3"/>
          </a:solidFill>
          <a:ln w="9525">
            <a:solidFill>
              <a:srgbClr val="DCE7E1"/>
            </a:solidFill>
            <a:prstDash val="solid"/>
          </a:ln>
        </p:spPr>
        <p:txBody>
          <a:bodyPr/>
          <a:lstStyle/>
          <a:p>
            <a:endParaRPr lang="ru-RU"/>
          </a:p>
        </p:txBody>
      </p:sp>
      <p:sp>
        <p:nvSpPr>
          <p:cNvPr id="9" name="Text 7"/>
          <p:cNvSpPr/>
          <p:nvPr/>
        </p:nvSpPr>
        <p:spPr>
          <a:xfrm>
            <a:off x="3502152" y="1627632"/>
            <a:ext cx="548640" cy="502920"/>
          </a:xfrm>
          <a:prstGeom prst="rect">
            <a:avLst/>
          </a:prstGeom>
          <a:noFill/>
          <a:ln/>
        </p:spPr>
        <p:txBody>
          <a:bodyPr wrap="square" lIns="0" tIns="0" rIns="0" bIns="0" rtlCol="0" anchor="ctr"/>
          <a:lstStyle/>
          <a:p>
            <a:pPr marL="0" indent="0">
              <a:buNone/>
            </a:pPr>
            <a:r>
              <a:rPr lang="en-US" sz="2600" b="1" dirty="0">
                <a:solidFill>
                  <a:srgbClr val="B05E2A"/>
                </a:solidFill>
                <a:latin typeface="Cambria" pitchFamily="34" charset="0"/>
                <a:ea typeface="Cambria" pitchFamily="34" charset="-122"/>
                <a:cs typeface="Cambria" pitchFamily="34" charset="-120"/>
              </a:rPr>
              <a:t>2</a:t>
            </a:r>
            <a:endParaRPr lang="en-US" sz="2600" dirty="0"/>
          </a:p>
        </p:txBody>
      </p:sp>
      <p:sp>
        <p:nvSpPr>
          <p:cNvPr id="10" name="Text 8"/>
          <p:cNvSpPr/>
          <p:nvPr/>
        </p:nvSpPr>
        <p:spPr>
          <a:xfrm>
            <a:off x="3502152" y="2139696"/>
            <a:ext cx="2322576" cy="274320"/>
          </a:xfrm>
          <a:prstGeom prst="rect">
            <a:avLst/>
          </a:prstGeom>
          <a:noFill/>
          <a:ln/>
        </p:spPr>
        <p:txBody>
          <a:bodyPr wrap="square" lIns="0" tIns="0" rIns="0" bIns="0" rtlCol="0" anchor="ctr"/>
          <a:lstStyle/>
          <a:p>
            <a:pPr marL="0" indent="0">
              <a:buNone/>
            </a:pPr>
            <a:r>
              <a:rPr lang="en-US" sz="1300" b="1" dirty="0">
                <a:solidFill>
                  <a:srgbClr val="12352B"/>
                </a:solidFill>
                <a:latin typeface="Calibri" pitchFamily="34" charset="0"/>
                <a:ea typeface="Calibri" pitchFamily="34" charset="-122"/>
                <a:cs typeface="Calibri" pitchFamily="34" charset="-120"/>
              </a:rPr>
              <a:t>The problem</a:t>
            </a:r>
            <a:endParaRPr lang="en-US" sz="1300" dirty="0"/>
          </a:p>
        </p:txBody>
      </p:sp>
      <p:sp>
        <p:nvSpPr>
          <p:cNvPr id="11" name="Text 9"/>
          <p:cNvSpPr/>
          <p:nvPr/>
        </p:nvSpPr>
        <p:spPr>
          <a:xfrm>
            <a:off x="3502152" y="2414016"/>
            <a:ext cx="2322576" cy="475488"/>
          </a:xfrm>
          <a:prstGeom prst="rect">
            <a:avLst/>
          </a:prstGeom>
          <a:noFill/>
          <a:ln/>
        </p:spPr>
        <p:txBody>
          <a:bodyPr wrap="square" lIns="0" tIns="0" rIns="0" bIns="0" rtlCol="0" anchor="ctr"/>
          <a:lstStyle/>
          <a:p>
            <a:pPr marL="0" indent="0">
              <a:buNone/>
            </a:pPr>
            <a:r>
              <a:rPr lang="en-US" sz="1000" dirty="0">
                <a:solidFill>
                  <a:srgbClr val="5E6E66"/>
                </a:solidFill>
                <a:latin typeface="Calibri" pitchFamily="34" charset="0"/>
                <a:ea typeface="Calibri" pitchFamily="34" charset="-122"/>
                <a:cs typeface="Calibri" pitchFamily="34" charset="-120"/>
              </a:rPr>
              <a:t>Why courts turn to AI, and the danger that follows</a:t>
            </a:r>
            <a:endParaRPr lang="en-US" sz="1000" dirty="0"/>
          </a:p>
        </p:txBody>
      </p:sp>
      <p:sp>
        <p:nvSpPr>
          <p:cNvPr id="12" name="Shape 10"/>
          <p:cNvSpPr/>
          <p:nvPr/>
        </p:nvSpPr>
        <p:spPr>
          <a:xfrm>
            <a:off x="6181344" y="1481328"/>
            <a:ext cx="2688336" cy="1481328"/>
          </a:xfrm>
          <a:prstGeom prst="roundRect">
            <a:avLst>
              <a:gd name="adj" fmla="val 4321"/>
            </a:avLst>
          </a:prstGeom>
          <a:solidFill>
            <a:srgbClr val="F1F6F3"/>
          </a:solidFill>
          <a:ln w="9525">
            <a:solidFill>
              <a:srgbClr val="DCE7E1"/>
            </a:solidFill>
            <a:prstDash val="solid"/>
          </a:ln>
        </p:spPr>
        <p:txBody>
          <a:bodyPr/>
          <a:lstStyle/>
          <a:p>
            <a:endParaRPr lang="ru-RU"/>
          </a:p>
        </p:txBody>
      </p:sp>
      <p:sp>
        <p:nvSpPr>
          <p:cNvPr id="13" name="Text 11"/>
          <p:cNvSpPr/>
          <p:nvPr/>
        </p:nvSpPr>
        <p:spPr>
          <a:xfrm>
            <a:off x="6364224" y="1627632"/>
            <a:ext cx="548640" cy="502920"/>
          </a:xfrm>
          <a:prstGeom prst="rect">
            <a:avLst/>
          </a:prstGeom>
          <a:noFill/>
          <a:ln/>
        </p:spPr>
        <p:txBody>
          <a:bodyPr wrap="square" lIns="0" tIns="0" rIns="0" bIns="0" rtlCol="0" anchor="ctr"/>
          <a:lstStyle/>
          <a:p>
            <a:pPr marL="0" indent="0">
              <a:buNone/>
            </a:pPr>
            <a:r>
              <a:rPr lang="en-US" sz="2600" b="1" dirty="0">
                <a:solidFill>
                  <a:srgbClr val="B05E2A"/>
                </a:solidFill>
                <a:latin typeface="Cambria" pitchFamily="34" charset="0"/>
                <a:ea typeface="Cambria" pitchFamily="34" charset="-122"/>
                <a:cs typeface="Cambria" pitchFamily="34" charset="-120"/>
              </a:rPr>
              <a:t>3</a:t>
            </a:r>
            <a:endParaRPr lang="en-US" sz="2600" dirty="0"/>
          </a:p>
        </p:txBody>
      </p:sp>
      <p:sp>
        <p:nvSpPr>
          <p:cNvPr id="14" name="Text 12"/>
          <p:cNvSpPr/>
          <p:nvPr/>
        </p:nvSpPr>
        <p:spPr>
          <a:xfrm>
            <a:off x="6364224" y="2139696"/>
            <a:ext cx="2322576" cy="274320"/>
          </a:xfrm>
          <a:prstGeom prst="rect">
            <a:avLst/>
          </a:prstGeom>
          <a:noFill/>
          <a:ln/>
        </p:spPr>
        <p:txBody>
          <a:bodyPr wrap="square" lIns="0" tIns="0" rIns="0" bIns="0" rtlCol="0" anchor="ctr"/>
          <a:lstStyle/>
          <a:p>
            <a:pPr marL="0" indent="0">
              <a:buNone/>
            </a:pPr>
            <a:r>
              <a:rPr lang="en-US" sz="1300" b="1" dirty="0">
                <a:solidFill>
                  <a:srgbClr val="12352B"/>
                </a:solidFill>
                <a:latin typeface="Calibri" pitchFamily="34" charset="0"/>
                <a:ea typeface="Calibri" pitchFamily="34" charset="-122"/>
                <a:cs typeface="Calibri" pitchFamily="34" charset="-120"/>
              </a:rPr>
              <a:t>Research questions &amp; scope</a:t>
            </a:r>
            <a:endParaRPr lang="en-US" sz="1300" dirty="0"/>
          </a:p>
        </p:txBody>
      </p:sp>
      <p:sp>
        <p:nvSpPr>
          <p:cNvPr id="15" name="Text 13"/>
          <p:cNvSpPr/>
          <p:nvPr/>
        </p:nvSpPr>
        <p:spPr>
          <a:xfrm>
            <a:off x="6364224" y="2414016"/>
            <a:ext cx="2322576" cy="475488"/>
          </a:xfrm>
          <a:prstGeom prst="rect">
            <a:avLst/>
          </a:prstGeom>
          <a:noFill/>
          <a:ln/>
        </p:spPr>
        <p:txBody>
          <a:bodyPr wrap="square" lIns="0" tIns="0" rIns="0" bIns="0" rtlCol="0" anchor="ctr"/>
          <a:lstStyle/>
          <a:p>
            <a:pPr marL="0" indent="0">
              <a:buNone/>
            </a:pPr>
            <a:r>
              <a:rPr lang="en-US" sz="1000" dirty="0">
                <a:solidFill>
                  <a:srgbClr val="5E6E66"/>
                </a:solidFill>
                <a:latin typeface="Calibri" pitchFamily="34" charset="0"/>
                <a:ea typeface="Calibri" pitchFamily="34" charset="-122"/>
                <a:cs typeface="Calibri" pitchFamily="34" charset="-120"/>
              </a:rPr>
              <a:t>Five questions; what is in and out of the study</a:t>
            </a:r>
            <a:endParaRPr lang="en-US" sz="1000" dirty="0"/>
          </a:p>
        </p:txBody>
      </p:sp>
      <p:sp>
        <p:nvSpPr>
          <p:cNvPr id="16" name="Shape 14"/>
          <p:cNvSpPr/>
          <p:nvPr/>
        </p:nvSpPr>
        <p:spPr>
          <a:xfrm>
            <a:off x="457200" y="3255264"/>
            <a:ext cx="2688336" cy="1481328"/>
          </a:xfrm>
          <a:prstGeom prst="roundRect">
            <a:avLst>
              <a:gd name="adj" fmla="val 4321"/>
            </a:avLst>
          </a:prstGeom>
          <a:solidFill>
            <a:srgbClr val="F1F6F3"/>
          </a:solidFill>
          <a:ln w="9525">
            <a:solidFill>
              <a:srgbClr val="DCE7E1"/>
            </a:solidFill>
            <a:prstDash val="solid"/>
          </a:ln>
        </p:spPr>
        <p:txBody>
          <a:bodyPr/>
          <a:lstStyle/>
          <a:p>
            <a:endParaRPr lang="ru-RU"/>
          </a:p>
        </p:txBody>
      </p:sp>
      <p:sp>
        <p:nvSpPr>
          <p:cNvPr id="17" name="Text 15"/>
          <p:cNvSpPr/>
          <p:nvPr/>
        </p:nvSpPr>
        <p:spPr>
          <a:xfrm>
            <a:off x="640080" y="3401568"/>
            <a:ext cx="548640" cy="502920"/>
          </a:xfrm>
          <a:prstGeom prst="rect">
            <a:avLst/>
          </a:prstGeom>
          <a:noFill/>
          <a:ln/>
        </p:spPr>
        <p:txBody>
          <a:bodyPr wrap="square" lIns="0" tIns="0" rIns="0" bIns="0" rtlCol="0" anchor="ctr"/>
          <a:lstStyle/>
          <a:p>
            <a:pPr marL="0" indent="0">
              <a:buNone/>
            </a:pPr>
            <a:r>
              <a:rPr lang="en-US" sz="2600" b="1" dirty="0">
                <a:solidFill>
                  <a:srgbClr val="B05E2A"/>
                </a:solidFill>
                <a:latin typeface="Cambria" pitchFamily="34" charset="0"/>
                <a:ea typeface="Cambria" pitchFamily="34" charset="-122"/>
                <a:cs typeface="Cambria" pitchFamily="34" charset="-120"/>
              </a:rPr>
              <a:t>4</a:t>
            </a:r>
            <a:endParaRPr lang="en-US" sz="2600" dirty="0"/>
          </a:p>
        </p:txBody>
      </p:sp>
      <p:sp>
        <p:nvSpPr>
          <p:cNvPr id="18" name="Text 16"/>
          <p:cNvSpPr/>
          <p:nvPr/>
        </p:nvSpPr>
        <p:spPr>
          <a:xfrm>
            <a:off x="640080" y="3913632"/>
            <a:ext cx="2322576" cy="274320"/>
          </a:xfrm>
          <a:prstGeom prst="rect">
            <a:avLst/>
          </a:prstGeom>
          <a:noFill/>
          <a:ln/>
        </p:spPr>
        <p:txBody>
          <a:bodyPr wrap="square" lIns="0" tIns="0" rIns="0" bIns="0" rtlCol="0" anchor="ctr"/>
          <a:lstStyle/>
          <a:p>
            <a:pPr marL="0" indent="0">
              <a:buNone/>
            </a:pPr>
            <a:r>
              <a:rPr lang="en-US" sz="1300" b="1" dirty="0">
                <a:solidFill>
                  <a:srgbClr val="12352B"/>
                </a:solidFill>
                <a:latin typeface="Calibri" pitchFamily="34" charset="0"/>
                <a:ea typeface="Calibri" pitchFamily="34" charset="-122"/>
                <a:cs typeface="Calibri" pitchFamily="34" charset="-120"/>
              </a:rPr>
              <a:t>Theory &amp; method</a:t>
            </a:r>
            <a:endParaRPr lang="en-US" sz="1300" dirty="0"/>
          </a:p>
        </p:txBody>
      </p:sp>
      <p:sp>
        <p:nvSpPr>
          <p:cNvPr id="19" name="Text 17"/>
          <p:cNvSpPr/>
          <p:nvPr/>
        </p:nvSpPr>
        <p:spPr>
          <a:xfrm>
            <a:off x="640080" y="4187952"/>
            <a:ext cx="2322576" cy="475488"/>
          </a:xfrm>
          <a:prstGeom prst="rect">
            <a:avLst/>
          </a:prstGeom>
          <a:noFill/>
          <a:ln/>
        </p:spPr>
        <p:txBody>
          <a:bodyPr wrap="square" lIns="0" tIns="0" rIns="0" bIns="0" rtlCol="0" anchor="ctr"/>
          <a:lstStyle/>
          <a:p>
            <a:pPr marL="0" indent="0">
              <a:buNone/>
            </a:pPr>
            <a:r>
              <a:rPr lang="en-US" sz="1000" dirty="0">
                <a:solidFill>
                  <a:srgbClr val="5E6E66"/>
                </a:solidFill>
                <a:latin typeface="Calibri" pitchFamily="34" charset="0"/>
                <a:ea typeface="Calibri" pitchFamily="34" charset="-122"/>
                <a:cs typeface="Calibri" pitchFamily="34" charset="-120"/>
              </a:rPr>
              <a:t>Four authors; doctrinal, comparative, risk-based</a:t>
            </a:r>
            <a:endParaRPr lang="en-US" sz="1000" dirty="0"/>
          </a:p>
        </p:txBody>
      </p:sp>
      <p:sp>
        <p:nvSpPr>
          <p:cNvPr id="20" name="Shape 18"/>
          <p:cNvSpPr/>
          <p:nvPr/>
        </p:nvSpPr>
        <p:spPr>
          <a:xfrm>
            <a:off x="3319272" y="3255264"/>
            <a:ext cx="2688336" cy="1481328"/>
          </a:xfrm>
          <a:prstGeom prst="roundRect">
            <a:avLst>
              <a:gd name="adj" fmla="val 4321"/>
            </a:avLst>
          </a:prstGeom>
          <a:solidFill>
            <a:srgbClr val="F1F6F3"/>
          </a:solidFill>
          <a:ln w="9525">
            <a:solidFill>
              <a:srgbClr val="DCE7E1"/>
            </a:solidFill>
            <a:prstDash val="solid"/>
          </a:ln>
        </p:spPr>
        <p:txBody>
          <a:bodyPr/>
          <a:lstStyle/>
          <a:p>
            <a:endParaRPr lang="ru-RU"/>
          </a:p>
        </p:txBody>
      </p:sp>
      <p:sp>
        <p:nvSpPr>
          <p:cNvPr id="21" name="Text 19"/>
          <p:cNvSpPr/>
          <p:nvPr/>
        </p:nvSpPr>
        <p:spPr>
          <a:xfrm>
            <a:off x="3502152" y="3401568"/>
            <a:ext cx="548640" cy="502920"/>
          </a:xfrm>
          <a:prstGeom prst="rect">
            <a:avLst/>
          </a:prstGeom>
          <a:noFill/>
          <a:ln/>
        </p:spPr>
        <p:txBody>
          <a:bodyPr wrap="square" lIns="0" tIns="0" rIns="0" bIns="0" rtlCol="0" anchor="ctr"/>
          <a:lstStyle/>
          <a:p>
            <a:pPr marL="0" indent="0">
              <a:buNone/>
            </a:pPr>
            <a:r>
              <a:rPr lang="en-US" sz="2600" b="1" dirty="0">
                <a:solidFill>
                  <a:srgbClr val="B05E2A"/>
                </a:solidFill>
                <a:latin typeface="Cambria" pitchFamily="34" charset="0"/>
                <a:ea typeface="Cambria" pitchFamily="34" charset="-122"/>
                <a:cs typeface="Cambria" pitchFamily="34" charset="-120"/>
              </a:rPr>
              <a:t>5</a:t>
            </a:r>
            <a:endParaRPr lang="en-US" sz="2600" dirty="0"/>
          </a:p>
        </p:txBody>
      </p:sp>
      <p:sp>
        <p:nvSpPr>
          <p:cNvPr id="22" name="Text 20"/>
          <p:cNvSpPr/>
          <p:nvPr/>
        </p:nvSpPr>
        <p:spPr>
          <a:xfrm>
            <a:off x="3502152" y="3913632"/>
            <a:ext cx="2322576" cy="274320"/>
          </a:xfrm>
          <a:prstGeom prst="rect">
            <a:avLst/>
          </a:prstGeom>
          <a:noFill/>
          <a:ln/>
        </p:spPr>
        <p:txBody>
          <a:bodyPr wrap="square" lIns="0" tIns="0" rIns="0" bIns="0" rtlCol="0" anchor="ctr"/>
          <a:lstStyle/>
          <a:p>
            <a:pPr marL="0" indent="0">
              <a:buNone/>
            </a:pPr>
            <a:r>
              <a:rPr lang="en-US" sz="1300" b="1" dirty="0">
                <a:solidFill>
                  <a:srgbClr val="12352B"/>
                </a:solidFill>
                <a:latin typeface="Calibri" pitchFamily="34" charset="0"/>
                <a:ea typeface="Calibri" pitchFamily="34" charset="-122"/>
                <a:cs typeface="Calibri" pitchFamily="34" charset="-120"/>
              </a:rPr>
              <a:t>Comparative findings</a:t>
            </a:r>
            <a:endParaRPr lang="en-US" sz="1300" dirty="0"/>
          </a:p>
        </p:txBody>
      </p:sp>
      <p:sp>
        <p:nvSpPr>
          <p:cNvPr id="23" name="Text 21"/>
          <p:cNvSpPr/>
          <p:nvPr/>
        </p:nvSpPr>
        <p:spPr>
          <a:xfrm>
            <a:off x="3502152" y="4187952"/>
            <a:ext cx="2322576" cy="475488"/>
          </a:xfrm>
          <a:prstGeom prst="rect">
            <a:avLst/>
          </a:prstGeom>
          <a:noFill/>
          <a:ln/>
        </p:spPr>
        <p:txBody>
          <a:bodyPr wrap="square" lIns="0" tIns="0" rIns="0" bIns="0" rtlCol="0" anchor="ctr"/>
          <a:lstStyle/>
          <a:p>
            <a:pPr marL="0" indent="0">
              <a:buNone/>
            </a:pPr>
            <a:r>
              <a:rPr lang="en-US" sz="1000" dirty="0">
                <a:solidFill>
                  <a:srgbClr val="5E6E66"/>
                </a:solidFill>
                <a:latin typeface="Calibri" pitchFamily="34" charset="0"/>
                <a:ea typeface="Calibri" pitchFamily="34" charset="-122"/>
                <a:cs typeface="Calibri" pitchFamily="34" charset="-120"/>
              </a:rPr>
              <a:t>China, Singapore, England &amp; Wales, Estonia, USA</a:t>
            </a:r>
            <a:endParaRPr lang="en-US" sz="1000" dirty="0"/>
          </a:p>
        </p:txBody>
      </p:sp>
      <p:sp>
        <p:nvSpPr>
          <p:cNvPr id="24" name="Shape 22"/>
          <p:cNvSpPr/>
          <p:nvPr/>
        </p:nvSpPr>
        <p:spPr>
          <a:xfrm>
            <a:off x="6181344" y="3255264"/>
            <a:ext cx="2688336" cy="1481328"/>
          </a:xfrm>
          <a:prstGeom prst="roundRect">
            <a:avLst>
              <a:gd name="adj" fmla="val 4321"/>
            </a:avLst>
          </a:prstGeom>
          <a:solidFill>
            <a:srgbClr val="F1F6F3"/>
          </a:solidFill>
          <a:ln w="9525">
            <a:solidFill>
              <a:srgbClr val="DCE7E1"/>
            </a:solidFill>
            <a:prstDash val="solid"/>
          </a:ln>
        </p:spPr>
        <p:txBody>
          <a:bodyPr/>
          <a:lstStyle/>
          <a:p>
            <a:endParaRPr lang="ru-RU"/>
          </a:p>
        </p:txBody>
      </p:sp>
      <p:sp>
        <p:nvSpPr>
          <p:cNvPr id="25" name="Text 23"/>
          <p:cNvSpPr/>
          <p:nvPr/>
        </p:nvSpPr>
        <p:spPr>
          <a:xfrm>
            <a:off x="6364224" y="3401568"/>
            <a:ext cx="548640" cy="502920"/>
          </a:xfrm>
          <a:prstGeom prst="rect">
            <a:avLst/>
          </a:prstGeom>
          <a:noFill/>
          <a:ln/>
        </p:spPr>
        <p:txBody>
          <a:bodyPr wrap="square" lIns="0" tIns="0" rIns="0" bIns="0" rtlCol="0" anchor="ctr"/>
          <a:lstStyle/>
          <a:p>
            <a:pPr marL="0" indent="0">
              <a:buNone/>
            </a:pPr>
            <a:r>
              <a:rPr lang="en-US" sz="2600" b="1" dirty="0">
                <a:solidFill>
                  <a:srgbClr val="B05E2A"/>
                </a:solidFill>
                <a:latin typeface="Cambria" pitchFamily="34" charset="0"/>
                <a:ea typeface="Cambria" pitchFamily="34" charset="-122"/>
                <a:cs typeface="Cambria" pitchFamily="34" charset="-120"/>
              </a:rPr>
              <a:t>6</a:t>
            </a:r>
            <a:endParaRPr lang="en-US" sz="2600" dirty="0"/>
          </a:p>
        </p:txBody>
      </p:sp>
      <p:sp>
        <p:nvSpPr>
          <p:cNvPr id="26" name="Text 24"/>
          <p:cNvSpPr/>
          <p:nvPr/>
        </p:nvSpPr>
        <p:spPr>
          <a:xfrm>
            <a:off x="6364224" y="3913632"/>
            <a:ext cx="2322576" cy="274320"/>
          </a:xfrm>
          <a:prstGeom prst="rect">
            <a:avLst/>
          </a:prstGeom>
          <a:noFill/>
          <a:ln/>
        </p:spPr>
        <p:txBody>
          <a:bodyPr wrap="square" lIns="0" tIns="0" rIns="0" bIns="0" rtlCol="0" anchor="ctr"/>
          <a:lstStyle/>
          <a:p>
            <a:pPr marL="0" indent="0">
              <a:buNone/>
            </a:pPr>
            <a:r>
              <a:rPr lang="en-US" sz="1300" b="1" dirty="0">
                <a:solidFill>
                  <a:srgbClr val="12352B"/>
                </a:solidFill>
                <a:latin typeface="Calibri" pitchFamily="34" charset="0"/>
                <a:ea typeface="Calibri" pitchFamily="34" charset="-122"/>
                <a:cs typeface="Calibri" pitchFamily="34" charset="-120"/>
              </a:rPr>
              <a:t>Principles &amp; contribution</a:t>
            </a:r>
            <a:endParaRPr lang="en-US" sz="1300" dirty="0"/>
          </a:p>
        </p:txBody>
      </p:sp>
      <p:sp>
        <p:nvSpPr>
          <p:cNvPr id="27" name="Text 25"/>
          <p:cNvSpPr/>
          <p:nvPr/>
        </p:nvSpPr>
        <p:spPr>
          <a:xfrm>
            <a:off x="6364224" y="4187952"/>
            <a:ext cx="2322576" cy="475488"/>
          </a:xfrm>
          <a:prstGeom prst="rect">
            <a:avLst/>
          </a:prstGeom>
          <a:noFill/>
          <a:ln/>
        </p:spPr>
        <p:txBody>
          <a:bodyPr wrap="square" lIns="0" tIns="0" rIns="0" bIns="0" rtlCol="0" anchor="ctr"/>
          <a:lstStyle/>
          <a:p>
            <a:pPr marL="0" indent="0">
              <a:buNone/>
            </a:pPr>
            <a:r>
              <a:rPr lang="en-US" sz="1000" dirty="0">
                <a:solidFill>
                  <a:srgbClr val="5E6E66"/>
                </a:solidFill>
                <a:latin typeface="Calibri" pitchFamily="34" charset="0"/>
                <a:ea typeface="Calibri" pitchFamily="34" charset="-122"/>
                <a:cs typeface="Calibri" pitchFamily="34" charset="-120"/>
              </a:rPr>
              <a:t>What AI does to a fair trial, and my model</a:t>
            </a:r>
            <a:endParaRPr lang="en-US" sz="1000" dirty="0"/>
          </a:p>
        </p:txBody>
      </p:sp>
      <p:sp>
        <p:nvSpPr>
          <p:cNvPr id="29" name="Text 27"/>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2</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MOTIVATION</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Why I Chose This Topic</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Three reasons: practical, scholarly, and timely</a:t>
            </a:r>
            <a:endParaRPr lang="en-US" sz="1200" dirty="0"/>
          </a:p>
        </p:txBody>
      </p:sp>
      <p:sp>
        <p:nvSpPr>
          <p:cNvPr id="5" name="Shape 3"/>
          <p:cNvSpPr/>
          <p:nvPr/>
        </p:nvSpPr>
        <p:spPr>
          <a:xfrm>
            <a:off x="457200" y="1554480"/>
            <a:ext cx="2688336" cy="3063240"/>
          </a:xfrm>
          <a:prstGeom prst="roundRect">
            <a:avLst>
              <a:gd name="adj" fmla="val 2381"/>
            </a:avLst>
          </a:prstGeom>
          <a:solidFill>
            <a:srgbClr val="F1F6F3"/>
          </a:solidFill>
          <a:ln w="9525">
            <a:solidFill>
              <a:srgbClr val="DCE7E1"/>
            </a:solidFill>
            <a:prstDash val="solid"/>
          </a:ln>
        </p:spPr>
        <p:txBody>
          <a:bodyPr/>
          <a:lstStyle/>
          <a:p>
            <a:endParaRPr lang="ru-RU"/>
          </a:p>
        </p:txBody>
      </p:sp>
      <p:sp>
        <p:nvSpPr>
          <p:cNvPr id="6" name="Shape 4"/>
          <p:cNvSpPr/>
          <p:nvPr/>
        </p:nvSpPr>
        <p:spPr>
          <a:xfrm>
            <a:off x="676656" y="1792224"/>
            <a:ext cx="475488" cy="475488"/>
          </a:xfrm>
          <a:prstGeom prst="ellipse">
            <a:avLst/>
          </a:prstGeom>
          <a:solidFill>
            <a:srgbClr val="1E5641"/>
          </a:solidFill>
          <a:ln/>
        </p:spPr>
        <p:txBody>
          <a:bodyPr/>
          <a:lstStyle/>
          <a:p>
            <a:endParaRPr lang="ru-RU"/>
          </a:p>
        </p:txBody>
      </p:sp>
      <p:pic>
        <p:nvPicPr>
          <p:cNvPr id="7" name="Image 0" descr="preencoded.png"/>
          <p:cNvPicPr>
            <a:picLocks noChangeAspect="1"/>
          </p:cNvPicPr>
          <p:nvPr/>
        </p:nvPicPr>
        <p:blipFill>
          <a:blip r:embed="rId3"/>
          <a:stretch>
            <a:fillRect/>
          </a:stretch>
        </p:blipFill>
        <p:spPr>
          <a:xfrm>
            <a:off x="800283" y="1915851"/>
            <a:ext cx="228234" cy="228234"/>
          </a:xfrm>
          <a:prstGeom prst="rect">
            <a:avLst/>
          </a:prstGeom>
        </p:spPr>
      </p:pic>
      <p:sp>
        <p:nvSpPr>
          <p:cNvPr id="8" name="Text 5"/>
          <p:cNvSpPr/>
          <p:nvPr/>
        </p:nvSpPr>
        <p:spPr>
          <a:xfrm>
            <a:off x="676656" y="2432304"/>
            <a:ext cx="2249424" cy="292608"/>
          </a:xfrm>
          <a:prstGeom prst="rect">
            <a:avLst/>
          </a:prstGeom>
          <a:noFill/>
          <a:ln/>
        </p:spPr>
        <p:txBody>
          <a:bodyPr wrap="square" lIns="0" tIns="0" rIns="0" bIns="0" rtlCol="0" anchor="ctr"/>
          <a:lstStyle/>
          <a:p>
            <a:pPr marL="0" indent="0">
              <a:buNone/>
            </a:pPr>
            <a:r>
              <a:rPr lang="en-US" sz="1350" b="1" dirty="0">
                <a:solidFill>
                  <a:srgbClr val="12352B"/>
                </a:solidFill>
                <a:latin typeface="Calibri" pitchFamily="34" charset="0"/>
                <a:ea typeface="Calibri" pitchFamily="34" charset="-122"/>
                <a:cs typeface="Calibri" pitchFamily="34" charset="-120"/>
              </a:rPr>
              <a:t>Practical and personal</a:t>
            </a:r>
            <a:endParaRPr lang="en-US" sz="1350" dirty="0"/>
          </a:p>
        </p:txBody>
      </p:sp>
      <p:sp>
        <p:nvSpPr>
          <p:cNvPr id="9" name="Text 6"/>
          <p:cNvSpPr/>
          <p:nvPr/>
        </p:nvSpPr>
        <p:spPr>
          <a:xfrm>
            <a:off x="676656" y="2761488"/>
            <a:ext cx="2249424" cy="1645920"/>
          </a:xfrm>
          <a:prstGeom prst="rect">
            <a:avLst/>
          </a:prstGeom>
          <a:noFill/>
          <a:ln/>
        </p:spPr>
        <p:txBody>
          <a:bodyPr wrap="square" lIns="0" tIns="0" rIns="0" bIns="0" rtlCol="0" anchor="ctr"/>
          <a:lstStyle/>
          <a:p>
            <a:pPr marL="0" indent="0">
              <a:buNone/>
            </a:pPr>
            <a:r>
              <a:rPr lang="en-US" sz="1050" dirty="0">
                <a:solidFill>
                  <a:srgbClr val="20302A"/>
                </a:solidFill>
                <a:latin typeface="Calibri" pitchFamily="34" charset="0"/>
                <a:ea typeface="Calibri" pitchFamily="34" charset="-122"/>
                <a:cs typeface="Calibri" pitchFamily="34" charset="-120"/>
              </a:rPr>
              <a:t>I am from Uzbekistan and have worked inside courts at home. My country is now building digital courts and has passed an AI law, so I see this change in real life, not only in books.</a:t>
            </a:r>
            <a:endParaRPr lang="en-US" sz="1050" dirty="0"/>
          </a:p>
        </p:txBody>
      </p:sp>
      <p:sp>
        <p:nvSpPr>
          <p:cNvPr id="10" name="Shape 7"/>
          <p:cNvSpPr/>
          <p:nvPr/>
        </p:nvSpPr>
        <p:spPr>
          <a:xfrm>
            <a:off x="3319272" y="1554480"/>
            <a:ext cx="2688336" cy="3063240"/>
          </a:xfrm>
          <a:prstGeom prst="roundRect">
            <a:avLst>
              <a:gd name="adj" fmla="val 2381"/>
            </a:avLst>
          </a:prstGeom>
          <a:solidFill>
            <a:srgbClr val="F1F6F3"/>
          </a:solidFill>
          <a:ln w="9525">
            <a:solidFill>
              <a:srgbClr val="DCE7E1"/>
            </a:solidFill>
            <a:prstDash val="solid"/>
          </a:ln>
        </p:spPr>
        <p:txBody>
          <a:bodyPr/>
          <a:lstStyle/>
          <a:p>
            <a:endParaRPr lang="ru-RU"/>
          </a:p>
        </p:txBody>
      </p:sp>
      <p:sp>
        <p:nvSpPr>
          <p:cNvPr id="11" name="Shape 8"/>
          <p:cNvSpPr/>
          <p:nvPr/>
        </p:nvSpPr>
        <p:spPr>
          <a:xfrm>
            <a:off x="3538728" y="1792224"/>
            <a:ext cx="475488" cy="475488"/>
          </a:xfrm>
          <a:prstGeom prst="ellipse">
            <a:avLst/>
          </a:prstGeom>
          <a:solidFill>
            <a:srgbClr val="1E5641"/>
          </a:solidFill>
          <a:ln/>
        </p:spPr>
        <p:txBody>
          <a:bodyPr/>
          <a:lstStyle/>
          <a:p>
            <a:endParaRPr lang="ru-RU"/>
          </a:p>
        </p:txBody>
      </p:sp>
      <p:pic>
        <p:nvPicPr>
          <p:cNvPr id="12" name="Image 1" descr="preencoded.png"/>
          <p:cNvPicPr>
            <a:picLocks noChangeAspect="1"/>
          </p:cNvPicPr>
          <p:nvPr/>
        </p:nvPicPr>
        <p:blipFill>
          <a:blip r:embed="rId4"/>
          <a:stretch>
            <a:fillRect/>
          </a:stretch>
        </p:blipFill>
        <p:spPr>
          <a:xfrm>
            <a:off x="3662355" y="1915851"/>
            <a:ext cx="228234" cy="228234"/>
          </a:xfrm>
          <a:prstGeom prst="rect">
            <a:avLst/>
          </a:prstGeom>
        </p:spPr>
      </p:pic>
      <p:sp>
        <p:nvSpPr>
          <p:cNvPr id="13" name="Text 9"/>
          <p:cNvSpPr/>
          <p:nvPr/>
        </p:nvSpPr>
        <p:spPr>
          <a:xfrm>
            <a:off x="3538728" y="2432304"/>
            <a:ext cx="2249424" cy="292608"/>
          </a:xfrm>
          <a:prstGeom prst="rect">
            <a:avLst/>
          </a:prstGeom>
          <a:noFill/>
          <a:ln/>
        </p:spPr>
        <p:txBody>
          <a:bodyPr wrap="square" lIns="0" tIns="0" rIns="0" bIns="0" rtlCol="0" anchor="ctr"/>
          <a:lstStyle/>
          <a:p>
            <a:pPr marL="0" indent="0">
              <a:buNone/>
            </a:pPr>
            <a:r>
              <a:rPr lang="en-US" sz="1350" b="1" dirty="0">
                <a:solidFill>
                  <a:srgbClr val="12352B"/>
                </a:solidFill>
                <a:latin typeface="Calibri" pitchFamily="34" charset="0"/>
                <a:ea typeface="Calibri" pitchFamily="34" charset="-122"/>
                <a:cs typeface="Calibri" pitchFamily="34" charset="-120"/>
              </a:rPr>
              <a:t>A real research gap</a:t>
            </a:r>
            <a:endParaRPr lang="en-US" sz="1350" dirty="0"/>
          </a:p>
        </p:txBody>
      </p:sp>
      <p:sp>
        <p:nvSpPr>
          <p:cNvPr id="14" name="Text 10"/>
          <p:cNvSpPr/>
          <p:nvPr/>
        </p:nvSpPr>
        <p:spPr>
          <a:xfrm>
            <a:off x="3538728" y="2761488"/>
            <a:ext cx="2249424" cy="1645920"/>
          </a:xfrm>
          <a:prstGeom prst="rect">
            <a:avLst/>
          </a:prstGeom>
          <a:noFill/>
          <a:ln/>
        </p:spPr>
        <p:txBody>
          <a:bodyPr wrap="square" lIns="0" tIns="0" rIns="0" bIns="0" rtlCol="0" anchor="ctr"/>
          <a:lstStyle/>
          <a:p>
            <a:pPr marL="0" indent="0">
              <a:buNone/>
            </a:pPr>
            <a:r>
              <a:rPr lang="en-US" sz="1050" dirty="0">
                <a:solidFill>
                  <a:srgbClr val="20302A"/>
                </a:solidFill>
                <a:latin typeface="Calibri" pitchFamily="34" charset="0"/>
                <a:ea typeface="Calibri" pitchFamily="34" charset="-122"/>
                <a:cs typeface="Calibri" pitchFamily="34" charset="-120"/>
              </a:rPr>
              <a:t>Most writing on smart courts comes from China, from common-law “online courts,” or from online dispute resolution. Few ask how AI fits a civil-law system that decides from codes, not from precedent.</a:t>
            </a:r>
            <a:endParaRPr lang="en-US" sz="1050" dirty="0"/>
          </a:p>
        </p:txBody>
      </p:sp>
      <p:sp>
        <p:nvSpPr>
          <p:cNvPr id="15" name="Shape 11"/>
          <p:cNvSpPr/>
          <p:nvPr/>
        </p:nvSpPr>
        <p:spPr>
          <a:xfrm>
            <a:off x="6181344" y="1554480"/>
            <a:ext cx="2688336" cy="3063240"/>
          </a:xfrm>
          <a:prstGeom prst="roundRect">
            <a:avLst>
              <a:gd name="adj" fmla="val 2381"/>
            </a:avLst>
          </a:prstGeom>
          <a:solidFill>
            <a:srgbClr val="F1F6F3"/>
          </a:solidFill>
          <a:ln w="9525">
            <a:solidFill>
              <a:srgbClr val="DCE7E1"/>
            </a:solidFill>
            <a:prstDash val="solid"/>
          </a:ln>
        </p:spPr>
        <p:txBody>
          <a:bodyPr/>
          <a:lstStyle/>
          <a:p>
            <a:endParaRPr lang="ru-RU"/>
          </a:p>
        </p:txBody>
      </p:sp>
      <p:sp>
        <p:nvSpPr>
          <p:cNvPr id="16" name="Shape 12"/>
          <p:cNvSpPr/>
          <p:nvPr/>
        </p:nvSpPr>
        <p:spPr>
          <a:xfrm>
            <a:off x="6400800" y="1792224"/>
            <a:ext cx="475488" cy="475488"/>
          </a:xfrm>
          <a:prstGeom prst="ellipse">
            <a:avLst/>
          </a:prstGeom>
          <a:solidFill>
            <a:srgbClr val="1E5641"/>
          </a:solidFill>
          <a:ln/>
        </p:spPr>
        <p:txBody>
          <a:bodyPr/>
          <a:lstStyle/>
          <a:p>
            <a:endParaRPr lang="ru-RU"/>
          </a:p>
        </p:txBody>
      </p:sp>
      <p:pic>
        <p:nvPicPr>
          <p:cNvPr id="17" name="Image 2" descr="preencoded.png"/>
          <p:cNvPicPr>
            <a:picLocks noChangeAspect="1"/>
          </p:cNvPicPr>
          <p:nvPr/>
        </p:nvPicPr>
        <p:blipFill>
          <a:blip r:embed="rId5"/>
          <a:stretch>
            <a:fillRect/>
          </a:stretch>
        </p:blipFill>
        <p:spPr>
          <a:xfrm>
            <a:off x="6524427" y="1915851"/>
            <a:ext cx="228234" cy="228234"/>
          </a:xfrm>
          <a:prstGeom prst="rect">
            <a:avLst/>
          </a:prstGeom>
        </p:spPr>
      </p:pic>
      <p:sp>
        <p:nvSpPr>
          <p:cNvPr id="18" name="Text 13"/>
          <p:cNvSpPr/>
          <p:nvPr/>
        </p:nvSpPr>
        <p:spPr>
          <a:xfrm>
            <a:off x="6400800" y="2432304"/>
            <a:ext cx="2249424" cy="292608"/>
          </a:xfrm>
          <a:prstGeom prst="rect">
            <a:avLst/>
          </a:prstGeom>
          <a:noFill/>
          <a:ln/>
        </p:spPr>
        <p:txBody>
          <a:bodyPr wrap="square" lIns="0" tIns="0" rIns="0" bIns="0" rtlCol="0" anchor="ctr"/>
          <a:lstStyle/>
          <a:p>
            <a:pPr marL="0" indent="0">
              <a:buNone/>
            </a:pPr>
            <a:r>
              <a:rPr lang="en-US" sz="1350" b="1" dirty="0">
                <a:solidFill>
                  <a:srgbClr val="12352B"/>
                </a:solidFill>
                <a:latin typeface="Calibri" pitchFamily="34" charset="0"/>
                <a:ea typeface="Calibri" pitchFamily="34" charset="-122"/>
                <a:cs typeface="Calibri" pitchFamily="34" charset="-120"/>
              </a:rPr>
              <a:t>The timing is right</a:t>
            </a:r>
            <a:endParaRPr lang="en-US" sz="1350" dirty="0"/>
          </a:p>
        </p:txBody>
      </p:sp>
      <p:sp>
        <p:nvSpPr>
          <p:cNvPr id="19" name="Text 14"/>
          <p:cNvSpPr/>
          <p:nvPr/>
        </p:nvSpPr>
        <p:spPr>
          <a:xfrm>
            <a:off x="6400800" y="2761488"/>
            <a:ext cx="2249424" cy="1645920"/>
          </a:xfrm>
          <a:prstGeom prst="rect">
            <a:avLst/>
          </a:prstGeom>
          <a:noFill/>
          <a:ln/>
        </p:spPr>
        <p:txBody>
          <a:bodyPr wrap="square" lIns="0" tIns="0" rIns="0" bIns="0" rtlCol="0" anchor="ctr"/>
          <a:lstStyle/>
          <a:p>
            <a:pPr marL="0" indent="0">
              <a:buNone/>
            </a:pPr>
            <a:r>
              <a:rPr lang="en-US" sz="1050" dirty="0">
                <a:solidFill>
                  <a:srgbClr val="20302A"/>
                </a:solidFill>
                <a:latin typeface="Calibri" pitchFamily="34" charset="0"/>
                <a:ea typeface="Calibri" pitchFamily="34" charset="-122"/>
                <a:cs typeface="Calibri" pitchFamily="34" charset="-120"/>
              </a:rPr>
              <a:t>The EU AI Act now treats court AI as high-risk. The Council of Europe has an ethical charter. The rules are being written now. This is the moment to shape them.</a:t>
            </a:r>
            <a:endParaRPr lang="en-US" sz="1050" dirty="0"/>
          </a:p>
        </p:txBody>
      </p:sp>
      <p:sp>
        <p:nvSpPr>
          <p:cNvPr id="21" name="Text 16"/>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3</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THE PROBLEM · I</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Why Courts Turn to AI</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Two pressures push civil justice toward automation</a:t>
            </a:r>
            <a:endParaRPr lang="en-US" sz="1200" dirty="0"/>
          </a:p>
        </p:txBody>
      </p:sp>
      <p:sp>
        <p:nvSpPr>
          <p:cNvPr id="5" name="Shape 3"/>
          <p:cNvSpPr/>
          <p:nvPr/>
        </p:nvSpPr>
        <p:spPr>
          <a:xfrm>
            <a:off x="457200" y="1554480"/>
            <a:ext cx="4041648" cy="3063240"/>
          </a:xfrm>
          <a:prstGeom prst="roundRect">
            <a:avLst>
              <a:gd name="adj" fmla="val 2090"/>
            </a:avLst>
          </a:prstGeom>
          <a:solidFill>
            <a:srgbClr val="F1F6F3"/>
          </a:solidFill>
          <a:ln w="9525">
            <a:solidFill>
              <a:srgbClr val="DCE7E1"/>
            </a:solidFill>
            <a:prstDash val="solid"/>
          </a:ln>
        </p:spPr>
        <p:txBody>
          <a:bodyPr/>
          <a:lstStyle/>
          <a:p>
            <a:endParaRPr lang="ru-RU"/>
          </a:p>
        </p:txBody>
      </p:sp>
      <p:sp>
        <p:nvSpPr>
          <p:cNvPr id="6" name="Text 4"/>
          <p:cNvSpPr/>
          <p:nvPr/>
        </p:nvSpPr>
        <p:spPr>
          <a:xfrm>
            <a:off x="676656" y="1737360"/>
            <a:ext cx="3602736" cy="274320"/>
          </a:xfrm>
          <a:prstGeom prst="rect">
            <a:avLst/>
          </a:prstGeom>
          <a:noFill/>
          <a:ln/>
        </p:spPr>
        <p:txBody>
          <a:bodyPr wrap="square" lIns="0" tIns="0" rIns="0" bIns="0" rtlCol="0" anchor="ctr"/>
          <a:lstStyle/>
          <a:p>
            <a:pPr marL="0" indent="0">
              <a:buNone/>
            </a:pPr>
            <a:r>
              <a:rPr lang="en-US" sz="1350" b="1" dirty="0">
                <a:solidFill>
                  <a:srgbClr val="12352B"/>
                </a:solidFill>
                <a:latin typeface="Calibri" pitchFamily="34" charset="0"/>
                <a:ea typeface="Calibri" pitchFamily="34" charset="-122"/>
                <a:cs typeface="Calibri" pitchFamily="34" charset="-120"/>
              </a:rPr>
              <a:t>Access to justice is failing</a:t>
            </a:r>
            <a:endParaRPr lang="en-US" sz="1350" dirty="0"/>
          </a:p>
        </p:txBody>
      </p:sp>
      <p:sp>
        <p:nvSpPr>
          <p:cNvPr id="7" name="Text 5"/>
          <p:cNvSpPr/>
          <p:nvPr/>
        </p:nvSpPr>
        <p:spPr>
          <a:xfrm>
            <a:off x="676656" y="2048256"/>
            <a:ext cx="3602736" cy="1143000"/>
          </a:xfrm>
          <a:prstGeom prst="rect">
            <a:avLst/>
          </a:prstGeom>
          <a:noFill/>
          <a:ln/>
        </p:spPr>
        <p:txBody>
          <a:bodyPr wrap="square" lIns="0" tIns="0" rIns="0" bIns="0" rtlCol="0" anchor="ctr"/>
          <a:lstStyle/>
          <a:p>
            <a:pPr marL="0" indent="0">
              <a:spcAft>
                <a:spcPts val="400"/>
              </a:spcAft>
              <a:buNone/>
            </a:pPr>
            <a:r>
              <a:rPr lang="en-US" sz="1000" dirty="0">
                <a:solidFill>
                  <a:srgbClr val="20302A"/>
                </a:solidFill>
                <a:latin typeface="Calibri" pitchFamily="34" charset="0"/>
                <a:ea typeface="Calibri" pitchFamily="34" charset="-122"/>
                <a:cs typeface="Calibri" pitchFamily="34" charset="-120"/>
              </a:rPr>
              <a:t>Too slow, too costly, hard to understand.</a:t>
            </a:r>
            <a:endParaRPr lang="en-US" sz="1000" dirty="0"/>
          </a:p>
          <a:p>
            <a:pPr marL="0" indent="0">
              <a:spcAft>
                <a:spcPts val="400"/>
              </a:spcAft>
              <a:buNone/>
            </a:pPr>
            <a:r>
              <a:rPr lang="en-US" sz="1000" dirty="0">
                <a:solidFill>
                  <a:srgbClr val="20302A"/>
                </a:solidFill>
                <a:latin typeface="Calibri" pitchFamily="34" charset="0"/>
                <a:ea typeface="Calibri" pitchFamily="34" charset="-122"/>
                <a:cs typeface="Calibri" pitchFamily="34" charset="-120"/>
              </a:rPr>
              <a:t>Susskind: a court is a service, not only a place; the access gap is global.</a:t>
            </a:r>
            <a:endParaRPr lang="en-US" sz="1000" dirty="0"/>
          </a:p>
          <a:p>
            <a:pPr marL="0" indent="0">
              <a:spcAft>
                <a:spcPts val="400"/>
              </a:spcAft>
              <a:buNone/>
            </a:pPr>
            <a:r>
              <a:rPr lang="en-US" sz="1000" dirty="0">
                <a:solidFill>
                  <a:srgbClr val="20302A"/>
                </a:solidFill>
                <a:latin typeface="Calibri" pitchFamily="34" charset="0"/>
                <a:ea typeface="Calibri" pitchFamily="34" charset="-122"/>
                <a:cs typeface="Calibri" pitchFamily="34" charset="-120"/>
              </a:rPr>
              <a:t>Katsh &amp; Rabinovich-Einy: “we will never have enough judges or court rooms.”</a:t>
            </a:r>
            <a:endParaRPr lang="en-US" sz="1000" dirty="0"/>
          </a:p>
        </p:txBody>
      </p:sp>
      <p:sp>
        <p:nvSpPr>
          <p:cNvPr id="8" name="Text 6"/>
          <p:cNvSpPr/>
          <p:nvPr/>
        </p:nvSpPr>
        <p:spPr>
          <a:xfrm>
            <a:off x="676656" y="3337560"/>
            <a:ext cx="3602736" cy="548640"/>
          </a:xfrm>
          <a:prstGeom prst="rect">
            <a:avLst/>
          </a:prstGeom>
          <a:noFill/>
          <a:ln/>
        </p:spPr>
        <p:txBody>
          <a:bodyPr wrap="square" lIns="0" tIns="0" rIns="0" bIns="0" rtlCol="0" anchor="ctr"/>
          <a:lstStyle/>
          <a:p>
            <a:pPr marL="0" indent="0">
              <a:buNone/>
            </a:pPr>
            <a:r>
              <a:rPr lang="en-US" sz="3600" b="1" dirty="0">
                <a:solidFill>
                  <a:srgbClr val="B05E2A"/>
                </a:solidFill>
                <a:latin typeface="Cambria" pitchFamily="34" charset="0"/>
                <a:ea typeface="Cambria" pitchFamily="34" charset="-122"/>
                <a:cs typeface="Cambria" pitchFamily="34" charset="-120"/>
              </a:rPr>
              <a:t>≈ 3 in 4</a:t>
            </a:r>
            <a:endParaRPr lang="en-US" sz="3600" dirty="0"/>
          </a:p>
        </p:txBody>
      </p:sp>
      <p:sp>
        <p:nvSpPr>
          <p:cNvPr id="9" name="Text 7"/>
          <p:cNvSpPr/>
          <p:nvPr/>
        </p:nvSpPr>
        <p:spPr>
          <a:xfrm>
            <a:off x="676656" y="3913632"/>
            <a:ext cx="3602736" cy="640080"/>
          </a:xfrm>
          <a:prstGeom prst="rect">
            <a:avLst/>
          </a:prstGeom>
          <a:noFill/>
          <a:ln/>
        </p:spPr>
        <p:txBody>
          <a:bodyPr wrap="square" lIns="0" tIns="0" rIns="0" bIns="0" rtlCol="0" anchor="ctr"/>
          <a:lstStyle/>
          <a:p>
            <a:pPr marL="0" indent="0">
              <a:buNone/>
            </a:pPr>
            <a:r>
              <a:rPr lang="en-US" sz="950" dirty="0">
                <a:solidFill>
                  <a:srgbClr val="5E6E66"/>
                </a:solidFill>
                <a:latin typeface="Calibri" pitchFamily="34" charset="0"/>
                <a:ea typeface="Calibri" pitchFamily="34" charset="-122"/>
                <a:cs typeface="Calibri" pitchFamily="34" charset="-120"/>
              </a:rPr>
              <a:t>of the ~20 million civil cases filed in U.S. state courts each year have at least one side without a lawyer  (Engstrom).</a:t>
            </a:r>
            <a:endParaRPr lang="en-US" sz="950" dirty="0"/>
          </a:p>
        </p:txBody>
      </p:sp>
      <p:sp>
        <p:nvSpPr>
          <p:cNvPr id="10" name="Shape 8"/>
          <p:cNvSpPr/>
          <p:nvPr/>
        </p:nvSpPr>
        <p:spPr>
          <a:xfrm>
            <a:off x="4645152" y="1554480"/>
            <a:ext cx="4041648" cy="3063240"/>
          </a:xfrm>
          <a:prstGeom prst="roundRect">
            <a:avLst>
              <a:gd name="adj" fmla="val 2090"/>
            </a:avLst>
          </a:prstGeom>
          <a:solidFill>
            <a:srgbClr val="F1F6F3"/>
          </a:solidFill>
          <a:ln w="9525">
            <a:solidFill>
              <a:srgbClr val="DCE7E1"/>
            </a:solidFill>
            <a:prstDash val="solid"/>
          </a:ln>
        </p:spPr>
        <p:txBody>
          <a:bodyPr/>
          <a:lstStyle/>
          <a:p>
            <a:endParaRPr lang="ru-RU"/>
          </a:p>
        </p:txBody>
      </p:sp>
      <p:sp>
        <p:nvSpPr>
          <p:cNvPr id="11" name="Text 9"/>
          <p:cNvSpPr/>
          <p:nvPr/>
        </p:nvSpPr>
        <p:spPr>
          <a:xfrm>
            <a:off x="4864608" y="1737360"/>
            <a:ext cx="3602736" cy="457200"/>
          </a:xfrm>
          <a:prstGeom prst="rect">
            <a:avLst/>
          </a:prstGeom>
          <a:noFill/>
          <a:ln/>
        </p:spPr>
        <p:txBody>
          <a:bodyPr wrap="square" lIns="0" tIns="0" rIns="0" bIns="0" rtlCol="0" anchor="ctr"/>
          <a:lstStyle/>
          <a:p>
            <a:pPr marL="0" indent="0">
              <a:buNone/>
            </a:pPr>
            <a:r>
              <a:rPr lang="en-US" sz="1350" b="1" dirty="0">
                <a:solidFill>
                  <a:srgbClr val="12352B"/>
                </a:solidFill>
                <a:latin typeface="Calibri" pitchFamily="34" charset="0"/>
                <a:ea typeface="Calibri" pitchFamily="34" charset="-122"/>
                <a:cs typeface="Calibri" pitchFamily="34" charset="-120"/>
              </a:rPr>
              <a:t>Human decisions are not perfectly consistent</a:t>
            </a:r>
            <a:endParaRPr lang="en-US" sz="1350" dirty="0"/>
          </a:p>
        </p:txBody>
      </p:sp>
      <p:sp>
        <p:nvSpPr>
          <p:cNvPr id="12" name="Text 10"/>
          <p:cNvSpPr/>
          <p:nvPr/>
        </p:nvSpPr>
        <p:spPr>
          <a:xfrm>
            <a:off x="4864608" y="2304288"/>
            <a:ext cx="3602736" cy="2148840"/>
          </a:xfrm>
          <a:prstGeom prst="rect">
            <a:avLst/>
          </a:prstGeom>
          <a:noFill/>
          <a:ln/>
        </p:spPr>
        <p:txBody>
          <a:bodyPr wrap="square" lIns="0" tIns="0" rIns="0" bIns="0" rtlCol="0" anchor="ctr"/>
          <a:lstStyle/>
          <a:p>
            <a:pPr marL="0" indent="0">
              <a:spcAft>
                <a:spcPts val="800"/>
              </a:spcAft>
              <a:buNone/>
            </a:pPr>
            <a:r>
              <a:rPr lang="en-US" sz="1050" b="1" dirty="0">
                <a:solidFill>
                  <a:srgbClr val="1E5641"/>
                </a:solidFill>
                <a:latin typeface="Calibri" pitchFamily="34" charset="0"/>
                <a:ea typeface="Calibri" pitchFamily="34" charset="-122"/>
                <a:cs typeface="Calibri" pitchFamily="34" charset="-120"/>
              </a:rPr>
              <a:t>Danziger et al. (2011)   </a:t>
            </a:r>
            <a:r>
              <a:rPr lang="en-US" sz="1050" dirty="0">
                <a:solidFill>
                  <a:srgbClr val="20302A"/>
                </a:solidFill>
                <a:latin typeface="Calibri" pitchFamily="34" charset="0"/>
                <a:ea typeface="Calibri" pitchFamily="34" charset="-122"/>
                <a:cs typeface="Calibri" pitchFamily="34" charset="-120"/>
              </a:rPr>
              <a:t>parole rulings and the time of day</a:t>
            </a:r>
            <a:endParaRPr lang="en-US" sz="1050" dirty="0"/>
          </a:p>
          <a:p>
            <a:pPr marL="0" indent="0">
              <a:spcAft>
                <a:spcPts val="800"/>
              </a:spcAft>
              <a:buNone/>
            </a:pPr>
            <a:r>
              <a:rPr lang="en-US" sz="1050" b="1" dirty="0">
                <a:solidFill>
                  <a:srgbClr val="1E5641"/>
                </a:solidFill>
                <a:latin typeface="Calibri" pitchFamily="34" charset="0"/>
                <a:ea typeface="Calibri" pitchFamily="34" charset="-122"/>
                <a:cs typeface="Calibri" pitchFamily="34" charset="-120"/>
              </a:rPr>
              <a:t>Englich et al. (2006)   </a:t>
            </a:r>
            <a:r>
              <a:rPr lang="en-US" sz="1050" dirty="0">
                <a:solidFill>
                  <a:srgbClr val="20302A"/>
                </a:solidFill>
                <a:latin typeface="Calibri" pitchFamily="34" charset="0"/>
                <a:ea typeface="Calibri" pitchFamily="34" charset="-122"/>
                <a:cs typeface="Calibri" pitchFamily="34" charset="-120"/>
              </a:rPr>
              <a:t>anchoring effects on sentences</a:t>
            </a:r>
            <a:endParaRPr lang="en-US" sz="1050" dirty="0"/>
          </a:p>
          <a:p>
            <a:pPr marL="0" indent="0">
              <a:spcAft>
                <a:spcPts val="800"/>
              </a:spcAft>
              <a:buNone/>
            </a:pPr>
            <a:r>
              <a:rPr lang="en-US" sz="1050" b="1" dirty="0">
                <a:solidFill>
                  <a:srgbClr val="1E5641"/>
                </a:solidFill>
                <a:latin typeface="Calibri" pitchFamily="34" charset="0"/>
                <a:ea typeface="Calibri" pitchFamily="34" charset="-122"/>
                <a:cs typeface="Calibri" pitchFamily="34" charset="-120"/>
              </a:rPr>
              <a:t>Cho et al. (2017)   </a:t>
            </a:r>
            <a:r>
              <a:rPr lang="en-US" sz="1050" dirty="0">
                <a:solidFill>
                  <a:srgbClr val="20302A"/>
                </a:solidFill>
                <a:latin typeface="Calibri" pitchFamily="34" charset="0"/>
                <a:ea typeface="Calibri" pitchFamily="34" charset="-122"/>
                <a:cs typeface="Calibri" pitchFamily="34" charset="-120"/>
              </a:rPr>
              <a:t>decisions and a hungry decision-maker</a:t>
            </a:r>
            <a:endParaRPr lang="en-US" sz="1050" dirty="0"/>
          </a:p>
          <a:p>
            <a:pPr marL="0" indent="0">
              <a:spcAft>
                <a:spcPts val="800"/>
              </a:spcAft>
              <a:buNone/>
            </a:pPr>
            <a:r>
              <a:rPr lang="en-US" sz="1050" b="1" dirty="0">
                <a:solidFill>
                  <a:srgbClr val="1E5641"/>
                </a:solidFill>
                <a:latin typeface="Calibri" pitchFamily="34" charset="0"/>
                <a:ea typeface="Calibri" pitchFamily="34" charset="-122"/>
                <a:cs typeface="Calibri" pitchFamily="34" charset="-120"/>
              </a:rPr>
              <a:t>Huber &amp; Gordon (2004)   </a:t>
            </a:r>
            <a:r>
              <a:rPr lang="en-US" sz="1050" dirty="0">
                <a:solidFill>
                  <a:srgbClr val="20302A"/>
                </a:solidFill>
                <a:latin typeface="Calibri" pitchFamily="34" charset="0"/>
                <a:ea typeface="Calibri" pitchFamily="34" charset="-122"/>
                <a:cs typeface="Calibri" pitchFamily="34" charset="-120"/>
              </a:rPr>
              <a:t>elections and judicial severity</a:t>
            </a:r>
            <a:endParaRPr lang="en-US" sz="1050" dirty="0"/>
          </a:p>
          <a:p>
            <a:pPr marL="0" indent="0">
              <a:spcAft>
                <a:spcPts val="800"/>
              </a:spcAft>
              <a:buNone/>
            </a:pPr>
            <a:r>
              <a:rPr lang="en-US" sz="1050" b="1" dirty="0">
                <a:solidFill>
                  <a:srgbClr val="1E5641"/>
                </a:solidFill>
                <a:latin typeface="Calibri" pitchFamily="34" charset="0"/>
                <a:ea typeface="Calibri" pitchFamily="34" charset="-122"/>
                <a:cs typeface="Calibri" pitchFamily="34" charset="-120"/>
              </a:rPr>
              <a:t>U.S. Sent. Comm. (2017)   </a:t>
            </a:r>
            <a:r>
              <a:rPr lang="en-US" sz="1050" dirty="0">
                <a:solidFill>
                  <a:srgbClr val="20302A"/>
                </a:solidFill>
                <a:latin typeface="Calibri" pitchFamily="34" charset="0"/>
                <a:ea typeface="Calibri" pitchFamily="34" charset="-122"/>
                <a:cs typeface="Calibri" pitchFamily="34" charset="-120"/>
              </a:rPr>
              <a:t>unexplained sentencing disparities</a:t>
            </a:r>
            <a:endParaRPr lang="en-US" sz="1050" dirty="0"/>
          </a:p>
        </p:txBody>
      </p:sp>
      <p:sp>
        <p:nvSpPr>
          <p:cNvPr id="14" name="Text 12"/>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4</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THE PROBLEM · II</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The Constitutional Gap</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The pull toward AI meets two unsolved problems</a:t>
            </a:r>
            <a:endParaRPr lang="en-US" sz="1200" dirty="0"/>
          </a:p>
        </p:txBody>
      </p:sp>
      <p:sp>
        <p:nvSpPr>
          <p:cNvPr id="5" name="Shape 3"/>
          <p:cNvSpPr/>
          <p:nvPr/>
        </p:nvSpPr>
        <p:spPr>
          <a:xfrm>
            <a:off x="457200" y="1517904"/>
            <a:ext cx="4041648" cy="1691640"/>
          </a:xfrm>
          <a:prstGeom prst="roundRect">
            <a:avLst>
              <a:gd name="adj" fmla="val 3784"/>
            </a:avLst>
          </a:prstGeom>
          <a:solidFill>
            <a:srgbClr val="F1F6F3"/>
          </a:solidFill>
          <a:ln w="9525">
            <a:solidFill>
              <a:srgbClr val="DCE7E1"/>
            </a:solidFill>
            <a:prstDash val="solid"/>
          </a:ln>
        </p:spPr>
        <p:txBody>
          <a:bodyPr/>
          <a:lstStyle/>
          <a:p>
            <a:endParaRPr lang="ru-RU"/>
          </a:p>
        </p:txBody>
      </p:sp>
      <p:sp>
        <p:nvSpPr>
          <p:cNvPr id="6" name="Shape 4"/>
          <p:cNvSpPr/>
          <p:nvPr/>
        </p:nvSpPr>
        <p:spPr>
          <a:xfrm>
            <a:off x="658368" y="1700784"/>
            <a:ext cx="420624" cy="420624"/>
          </a:xfrm>
          <a:prstGeom prst="ellipse">
            <a:avLst/>
          </a:prstGeom>
          <a:solidFill>
            <a:srgbClr val="1E5641"/>
          </a:solidFill>
          <a:ln/>
        </p:spPr>
        <p:txBody>
          <a:bodyPr/>
          <a:lstStyle/>
          <a:p>
            <a:endParaRPr lang="ru-RU"/>
          </a:p>
        </p:txBody>
      </p:sp>
      <p:pic>
        <p:nvPicPr>
          <p:cNvPr id="7" name="Image 0" descr="preencoded.png"/>
          <p:cNvPicPr>
            <a:picLocks noChangeAspect="1"/>
          </p:cNvPicPr>
          <p:nvPr/>
        </p:nvPicPr>
        <p:blipFill>
          <a:blip r:embed="rId3"/>
          <a:stretch>
            <a:fillRect/>
          </a:stretch>
        </p:blipFill>
        <p:spPr>
          <a:xfrm>
            <a:off x="767730" y="1810146"/>
            <a:ext cx="201900" cy="201900"/>
          </a:xfrm>
          <a:prstGeom prst="rect">
            <a:avLst/>
          </a:prstGeom>
        </p:spPr>
      </p:pic>
      <p:sp>
        <p:nvSpPr>
          <p:cNvPr id="8" name="Text 5"/>
          <p:cNvSpPr/>
          <p:nvPr/>
        </p:nvSpPr>
        <p:spPr>
          <a:xfrm>
            <a:off x="1207008" y="1755648"/>
            <a:ext cx="3127248" cy="292608"/>
          </a:xfrm>
          <a:prstGeom prst="rect">
            <a:avLst/>
          </a:prstGeom>
          <a:noFill/>
          <a:ln/>
        </p:spPr>
        <p:txBody>
          <a:bodyPr wrap="square" lIns="0" tIns="0" rIns="0" bIns="0" rtlCol="0" anchor="ctr"/>
          <a:lstStyle/>
          <a:p>
            <a:pPr marL="0" indent="0">
              <a:buNone/>
            </a:pPr>
            <a:r>
              <a:rPr lang="en-US" sz="1300" b="1" dirty="0">
                <a:solidFill>
                  <a:srgbClr val="12352B"/>
                </a:solidFill>
                <a:latin typeface="Calibri" pitchFamily="34" charset="0"/>
                <a:ea typeface="Calibri" pitchFamily="34" charset="-122"/>
                <a:cs typeface="Calibri" pitchFamily="34" charset="-120"/>
              </a:rPr>
              <a:t>Authority quietly shifts</a:t>
            </a:r>
            <a:endParaRPr lang="en-US" sz="1300" dirty="0"/>
          </a:p>
        </p:txBody>
      </p:sp>
      <p:sp>
        <p:nvSpPr>
          <p:cNvPr id="9" name="Text 6"/>
          <p:cNvSpPr/>
          <p:nvPr/>
        </p:nvSpPr>
        <p:spPr>
          <a:xfrm>
            <a:off x="658368" y="2231136"/>
            <a:ext cx="3639312" cy="822960"/>
          </a:xfrm>
          <a:prstGeom prst="rect">
            <a:avLst/>
          </a:prstGeom>
          <a:noFill/>
          <a:ln/>
        </p:spPr>
        <p:txBody>
          <a:bodyPr wrap="square" lIns="0" tIns="0" rIns="0" bIns="0" rtlCol="0" anchor="ctr"/>
          <a:lstStyle/>
          <a:p>
            <a:pPr marL="0" indent="0">
              <a:buNone/>
            </a:pPr>
            <a:r>
              <a:rPr lang="en-US" sz="980" dirty="0">
                <a:solidFill>
                  <a:srgbClr val="20302A"/>
                </a:solidFill>
                <a:latin typeface="Calibri" pitchFamily="34" charset="0"/>
                <a:ea typeface="Calibri" pitchFamily="34" charset="-122"/>
                <a:cs typeface="Calibri" pitchFamily="34" charset="-120"/>
              </a:rPr>
              <a:t>When a court relies on AI, judicial authority moves, step by step, from human reasoning to algorithmic processing. The rules, principles, and limits have not kept pace with the technology.</a:t>
            </a:r>
            <a:endParaRPr lang="en-US" sz="980" dirty="0"/>
          </a:p>
        </p:txBody>
      </p:sp>
      <p:sp>
        <p:nvSpPr>
          <p:cNvPr id="10" name="Shape 7"/>
          <p:cNvSpPr/>
          <p:nvPr/>
        </p:nvSpPr>
        <p:spPr>
          <a:xfrm>
            <a:off x="4645152" y="1517904"/>
            <a:ext cx="4041648" cy="1691640"/>
          </a:xfrm>
          <a:prstGeom prst="roundRect">
            <a:avLst>
              <a:gd name="adj" fmla="val 3784"/>
            </a:avLst>
          </a:prstGeom>
          <a:solidFill>
            <a:srgbClr val="F1F6F3"/>
          </a:solidFill>
          <a:ln w="9525">
            <a:solidFill>
              <a:srgbClr val="DCE7E1"/>
            </a:solidFill>
            <a:prstDash val="solid"/>
          </a:ln>
        </p:spPr>
        <p:txBody>
          <a:bodyPr/>
          <a:lstStyle/>
          <a:p>
            <a:endParaRPr lang="ru-RU"/>
          </a:p>
        </p:txBody>
      </p:sp>
      <p:sp>
        <p:nvSpPr>
          <p:cNvPr id="11" name="Shape 8"/>
          <p:cNvSpPr/>
          <p:nvPr/>
        </p:nvSpPr>
        <p:spPr>
          <a:xfrm>
            <a:off x="4846320" y="1700784"/>
            <a:ext cx="420624" cy="420624"/>
          </a:xfrm>
          <a:prstGeom prst="ellipse">
            <a:avLst/>
          </a:prstGeom>
          <a:solidFill>
            <a:srgbClr val="1E5641"/>
          </a:solidFill>
          <a:ln/>
        </p:spPr>
        <p:txBody>
          <a:bodyPr/>
          <a:lstStyle/>
          <a:p>
            <a:endParaRPr lang="ru-RU"/>
          </a:p>
        </p:txBody>
      </p:sp>
      <p:pic>
        <p:nvPicPr>
          <p:cNvPr id="12" name="Image 1" descr="preencoded.png"/>
          <p:cNvPicPr>
            <a:picLocks noChangeAspect="1"/>
          </p:cNvPicPr>
          <p:nvPr/>
        </p:nvPicPr>
        <p:blipFill>
          <a:blip r:embed="rId4"/>
          <a:stretch>
            <a:fillRect/>
          </a:stretch>
        </p:blipFill>
        <p:spPr>
          <a:xfrm>
            <a:off x="4955682" y="1810146"/>
            <a:ext cx="201900" cy="201900"/>
          </a:xfrm>
          <a:prstGeom prst="rect">
            <a:avLst/>
          </a:prstGeom>
        </p:spPr>
      </p:pic>
      <p:sp>
        <p:nvSpPr>
          <p:cNvPr id="13" name="Text 9"/>
          <p:cNvSpPr/>
          <p:nvPr/>
        </p:nvSpPr>
        <p:spPr>
          <a:xfrm>
            <a:off x="5394960" y="1755648"/>
            <a:ext cx="3127248" cy="292608"/>
          </a:xfrm>
          <a:prstGeom prst="rect">
            <a:avLst/>
          </a:prstGeom>
          <a:noFill/>
          <a:ln/>
        </p:spPr>
        <p:txBody>
          <a:bodyPr wrap="square" lIns="0" tIns="0" rIns="0" bIns="0" rtlCol="0" anchor="ctr"/>
          <a:lstStyle/>
          <a:p>
            <a:pPr marL="0" indent="0">
              <a:buNone/>
            </a:pPr>
            <a:r>
              <a:rPr lang="en-US" sz="1300" b="1" dirty="0">
                <a:solidFill>
                  <a:srgbClr val="12352B"/>
                </a:solidFill>
                <a:latin typeface="Calibri" pitchFamily="34" charset="0"/>
                <a:ea typeface="Calibri" pitchFamily="34" charset="-122"/>
                <a:cs typeface="Calibri" pitchFamily="34" charset="-120"/>
              </a:rPr>
              <a:t>A civil-law mismatch</a:t>
            </a:r>
            <a:endParaRPr lang="en-US" sz="1300" dirty="0"/>
          </a:p>
        </p:txBody>
      </p:sp>
      <p:sp>
        <p:nvSpPr>
          <p:cNvPr id="14" name="Text 10"/>
          <p:cNvSpPr/>
          <p:nvPr/>
        </p:nvSpPr>
        <p:spPr>
          <a:xfrm>
            <a:off x="4846320" y="2231136"/>
            <a:ext cx="3639312" cy="822960"/>
          </a:xfrm>
          <a:prstGeom prst="rect">
            <a:avLst/>
          </a:prstGeom>
          <a:noFill/>
          <a:ln/>
        </p:spPr>
        <p:txBody>
          <a:bodyPr wrap="square" lIns="0" tIns="0" rIns="0" bIns="0" rtlCol="0" anchor="ctr"/>
          <a:lstStyle/>
          <a:p>
            <a:pPr marL="0" indent="0">
              <a:buNone/>
            </a:pPr>
            <a:r>
              <a:rPr lang="en-US" sz="980" dirty="0">
                <a:solidFill>
                  <a:srgbClr val="20302A"/>
                </a:solidFill>
                <a:latin typeface="Calibri" pitchFamily="34" charset="0"/>
                <a:ea typeface="Calibri" pitchFamily="34" charset="-122"/>
                <a:cs typeface="Calibri" pitchFamily="34" charset="-120"/>
              </a:rPr>
              <a:t>Most AI tools are built on common-law thinking. They learn from past cases and predict outcomes. But civil-law systems decide from written codes and must give a reasoned judgment. The tools cannot simply be copied across.</a:t>
            </a:r>
            <a:endParaRPr lang="en-US" sz="980" dirty="0"/>
          </a:p>
        </p:txBody>
      </p:sp>
      <p:sp>
        <p:nvSpPr>
          <p:cNvPr id="15" name="Shape 11"/>
          <p:cNvSpPr/>
          <p:nvPr/>
        </p:nvSpPr>
        <p:spPr>
          <a:xfrm>
            <a:off x="457200" y="3456432"/>
            <a:ext cx="8229600" cy="1207008"/>
          </a:xfrm>
          <a:prstGeom prst="roundRect">
            <a:avLst>
              <a:gd name="adj" fmla="val 5303"/>
            </a:avLst>
          </a:prstGeom>
          <a:solidFill>
            <a:srgbClr val="12352B"/>
          </a:solidFill>
          <a:ln/>
          <a:effectLst>
            <a:outerShdw blurRad="88900" dist="25400" dir="5400000" algn="bl" rotWithShape="0">
              <a:srgbClr val="000000">
                <a:alpha val="22000"/>
              </a:srgbClr>
            </a:outerShdw>
          </a:effectLst>
        </p:spPr>
        <p:txBody>
          <a:bodyPr/>
          <a:lstStyle/>
          <a:p>
            <a:endParaRPr lang="ru-RU"/>
          </a:p>
        </p:txBody>
      </p:sp>
      <p:sp>
        <p:nvSpPr>
          <p:cNvPr id="16" name="Text 12"/>
          <p:cNvSpPr/>
          <p:nvPr/>
        </p:nvSpPr>
        <p:spPr>
          <a:xfrm>
            <a:off x="713232" y="3621024"/>
            <a:ext cx="7680960" cy="219456"/>
          </a:xfrm>
          <a:prstGeom prst="rect">
            <a:avLst/>
          </a:prstGeom>
          <a:noFill/>
          <a:ln/>
        </p:spPr>
        <p:txBody>
          <a:bodyPr wrap="square" lIns="0" tIns="0" rIns="0" bIns="0" rtlCol="0" anchor="ctr"/>
          <a:lstStyle/>
          <a:p>
            <a:pPr marL="0" indent="0">
              <a:buNone/>
            </a:pPr>
            <a:r>
              <a:rPr lang="en-US" sz="1050" b="1" kern="0" spc="300" dirty="0">
                <a:solidFill>
                  <a:srgbClr val="D9924C"/>
                </a:solidFill>
                <a:latin typeface="Calibri" pitchFamily="34" charset="0"/>
                <a:ea typeface="Calibri" pitchFamily="34" charset="-122"/>
                <a:cs typeface="Calibri" pitchFamily="34" charset="-120"/>
              </a:rPr>
              <a:t>THE CORE PROBLEM</a:t>
            </a:r>
            <a:endParaRPr lang="en-US" sz="1050" dirty="0"/>
          </a:p>
        </p:txBody>
      </p:sp>
      <p:sp>
        <p:nvSpPr>
          <p:cNvPr id="17" name="Text 13"/>
          <p:cNvSpPr/>
          <p:nvPr/>
        </p:nvSpPr>
        <p:spPr>
          <a:xfrm>
            <a:off x="713232" y="3877056"/>
            <a:ext cx="7680960" cy="658368"/>
          </a:xfrm>
          <a:prstGeom prst="rect">
            <a:avLst/>
          </a:prstGeom>
          <a:noFill/>
          <a:ln/>
        </p:spPr>
        <p:txBody>
          <a:bodyPr wrap="square" lIns="0" tIns="0" rIns="0" bIns="0" rtlCol="0" anchor="ctr"/>
          <a:lstStyle/>
          <a:p>
            <a:pPr marL="0" indent="0">
              <a:buNone/>
            </a:pPr>
            <a:r>
              <a:rPr lang="en-US" sz="1300" i="1" dirty="0">
                <a:solidFill>
                  <a:srgbClr val="FFFFFF"/>
                </a:solidFill>
                <a:latin typeface="Cambria" pitchFamily="34" charset="0"/>
                <a:ea typeface="Cambria" pitchFamily="34" charset="-122"/>
                <a:cs typeface="Cambria" pitchFamily="34" charset="-120"/>
              </a:rPr>
              <a:t>We have no clear, principled framework that says how much automation is allowed at each stage of a civil case, and what safeguards must come with it, above all for civil-law courts.</a:t>
            </a:r>
            <a:endParaRPr lang="en-US" sz="1300" dirty="0"/>
          </a:p>
        </p:txBody>
      </p:sp>
      <p:sp>
        <p:nvSpPr>
          <p:cNvPr id="19" name="Text 15"/>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5</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DESIGN</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Research Questions</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From concept → practice → principle → constitution → solution</a:t>
            </a:r>
            <a:endParaRPr lang="en-US" sz="1200" dirty="0"/>
          </a:p>
        </p:txBody>
      </p:sp>
      <p:sp>
        <p:nvSpPr>
          <p:cNvPr id="5" name="Shape 3"/>
          <p:cNvSpPr/>
          <p:nvPr/>
        </p:nvSpPr>
        <p:spPr>
          <a:xfrm>
            <a:off x="457200" y="1426464"/>
            <a:ext cx="8229600" cy="640080"/>
          </a:xfrm>
          <a:prstGeom prst="roundRect">
            <a:avLst>
              <a:gd name="adj" fmla="val 10000"/>
            </a:avLst>
          </a:prstGeom>
          <a:solidFill>
            <a:srgbClr val="F1F6F3"/>
          </a:solidFill>
          <a:ln w="9525">
            <a:solidFill>
              <a:srgbClr val="DCE7E1"/>
            </a:solidFill>
            <a:prstDash val="solid"/>
          </a:ln>
        </p:spPr>
        <p:txBody>
          <a:bodyPr/>
          <a:lstStyle/>
          <a:p>
            <a:endParaRPr lang="ru-RU"/>
          </a:p>
        </p:txBody>
      </p:sp>
      <p:sp>
        <p:nvSpPr>
          <p:cNvPr id="6" name="Shape 4"/>
          <p:cNvSpPr/>
          <p:nvPr/>
        </p:nvSpPr>
        <p:spPr>
          <a:xfrm>
            <a:off x="603504" y="1554480"/>
            <a:ext cx="603504" cy="347472"/>
          </a:xfrm>
          <a:prstGeom prst="roundRect">
            <a:avLst>
              <a:gd name="adj" fmla="val 15789"/>
            </a:avLst>
          </a:prstGeom>
          <a:solidFill>
            <a:srgbClr val="12352B"/>
          </a:solidFill>
          <a:ln/>
        </p:spPr>
        <p:txBody>
          <a:bodyPr/>
          <a:lstStyle/>
          <a:p>
            <a:endParaRPr lang="ru-RU"/>
          </a:p>
        </p:txBody>
      </p:sp>
      <p:sp>
        <p:nvSpPr>
          <p:cNvPr id="7" name="Text 5"/>
          <p:cNvSpPr/>
          <p:nvPr/>
        </p:nvSpPr>
        <p:spPr>
          <a:xfrm>
            <a:off x="603504" y="1554480"/>
            <a:ext cx="603504"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RQ1</a:t>
            </a:r>
            <a:endParaRPr lang="en-US" sz="1100" dirty="0"/>
          </a:p>
        </p:txBody>
      </p:sp>
      <p:sp>
        <p:nvSpPr>
          <p:cNvPr id="8" name="Text 6"/>
          <p:cNvSpPr/>
          <p:nvPr/>
        </p:nvSpPr>
        <p:spPr>
          <a:xfrm>
            <a:off x="1371600" y="1463040"/>
            <a:ext cx="1143000" cy="566928"/>
          </a:xfrm>
          <a:prstGeom prst="rect">
            <a:avLst/>
          </a:prstGeom>
          <a:noFill/>
          <a:ln/>
        </p:spPr>
        <p:txBody>
          <a:bodyPr wrap="square" lIns="0" tIns="0" rIns="0" bIns="0" rtlCol="0" anchor="ctr"/>
          <a:lstStyle/>
          <a:p>
            <a:pPr marL="0" indent="0">
              <a:buNone/>
            </a:pPr>
            <a:r>
              <a:rPr lang="en-US" sz="1200" b="1" dirty="0">
                <a:solidFill>
                  <a:srgbClr val="B05E2A"/>
                </a:solidFill>
                <a:latin typeface="Calibri" pitchFamily="34" charset="0"/>
                <a:ea typeface="Calibri" pitchFamily="34" charset="-122"/>
                <a:cs typeface="Calibri" pitchFamily="34" charset="-120"/>
              </a:rPr>
              <a:t>Concept</a:t>
            </a:r>
            <a:endParaRPr lang="en-US" sz="1200" dirty="0"/>
          </a:p>
        </p:txBody>
      </p:sp>
      <p:sp>
        <p:nvSpPr>
          <p:cNvPr id="9" name="Text 7"/>
          <p:cNvSpPr/>
          <p:nvPr/>
        </p:nvSpPr>
        <p:spPr>
          <a:xfrm>
            <a:off x="2560320" y="1463040"/>
            <a:ext cx="5989320" cy="566928"/>
          </a:xfrm>
          <a:prstGeom prst="rect">
            <a:avLst/>
          </a:prstGeom>
          <a:noFill/>
          <a:ln/>
        </p:spPr>
        <p:txBody>
          <a:bodyPr wrap="square" lIns="0" tIns="0" rIns="0" bIns="0" rtlCol="0" anchor="ctr"/>
          <a:lstStyle/>
          <a:p>
            <a:pPr marL="0" indent="0">
              <a:buNone/>
            </a:pPr>
            <a:r>
              <a:rPr lang="en-US" sz="1000" dirty="0">
                <a:solidFill>
                  <a:srgbClr val="20302A"/>
                </a:solidFill>
                <a:latin typeface="Calibri" pitchFamily="34" charset="0"/>
                <a:ea typeface="Calibri" pitchFamily="34" charset="-122"/>
                <a:cs typeface="Calibri" pitchFamily="34" charset="-120"/>
              </a:rPr>
              <a:t>What is an AI-integrated smart court, and how is it different from earlier online courts and online dispute resolution?</a:t>
            </a:r>
            <a:endParaRPr lang="en-US" sz="1000" dirty="0"/>
          </a:p>
        </p:txBody>
      </p:sp>
      <p:sp>
        <p:nvSpPr>
          <p:cNvPr id="10" name="Shape 8"/>
          <p:cNvSpPr/>
          <p:nvPr/>
        </p:nvSpPr>
        <p:spPr>
          <a:xfrm>
            <a:off x="603504" y="2203704"/>
            <a:ext cx="603504" cy="347472"/>
          </a:xfrm>
          <a:prstGeom prst="roundRect">
            <a:avLst>
              <a:gd name="adj" fmla="val 15789"/>
            </a:avLst>
          </a:prstGeom>
          <a:solidFill>
            <a:srgbClr val="12352B"/>
          </a:solidFill>
          <a:ln/>
        </p:spPr>
        <p:txBody>
          <a:bodyPr/>
          <a:lstStyle/>
          <a:p>
            <a:endParaRPr lang="ru-RU"/>
          </a:p>
        </p:txBody>
      </p:sp>
      <p:sp>
        <p:nvSpPr>
          <p:cNvPr id="11" name="Text 9"/>
          <p:cNvSpPr/>
          <p:nvPr/>
        </p:nvSpPr>
        <p:spPr>
          <a:xfrm>
            <a:off x="603504" y="2203704"/>
            <a:ext cx="603504"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RQ2</a:t>
            </a:r>
            <a:endParaRPr lang="en-US" sz="1100" dirty="0"/>
          </a:p>
        </p:txBody>
      </p:sp>
      <p:sp>
        <p:nvSpPr>
          <p:cNvPr id="12" name="Text 10"/>
          <p:cNvSpPr/>
          <p:nvPr/>
        </p:nvSpPr>
        <p:spPr>
          <a:xfrm>
            <a:off x="1371600" y="2112264"/>
            <a:ext cx="1143000" cy="566928"/>
          </a:xfrm>
          <a:prstGeom prst="rect">
            <a:avLst/>
          </a:prstGeom>
          <a:noFill/>
          <a:ln/>
        </p:spPr>
        <p:txBody>
          <a:bodyPr wrap="square" lIns="0" tIns="0" rIns="0" bIns="0" rtlCol="0" anchor="ctr"/>
          <a:lstStyle/>
          <a:p>
            <a:pPr marL="0" indent="0">
              <a:buNone/>
            </a:pPr>
            <a:r>
              <a:rPr lang="en-US" sz="1200" b="1" dirty="0">
                <a:solidFill>
                  <a:srgbClr val="B05E2A"/>
                </a:solidFill>
                <a:latin typeface="Calibri" pitchFamily="34" charset="0"/>
                <a:ea typeface="Calibri" pitchFamily="34" charset="-122"/>
                <a:cs typeface="Calibri" pitchFamily="34" charset="-120"/>
              </a:rPr>
              <a:t>Practice</a:t>
            </a:r>
            <a:endParaRPr lang="en-US" sz="1200" dirty="0"/>
          </a:p>
        </p:txBody>
      </p:sp>
      <p:sp>
        <p:nvSpPr>
          <p:cNvPr id="13" name="Text 11"/>
          <p:cNvSpPr/>
          <p:nvPr/>
        </p:nvSpPr>
        <p:spPr>
          <a:xfrm>
            <a:off x="2560320" y="2112264"/>
            <a:ext cx="5989320" cy="566928"/>
          </a:xfrm>
          <a:prstGeom prst="rect">
            <a:avLst/>
          </a:prstGeom>
          <a:noFill/>
          <a:ln/>
        </p:spPr>
        <p:txBody>
          <a:bodyPr wrap="square" lIns="0" tIns="0" rIns="0" bIns="0" rtlCol="0" anchor="ctr"/>
          <a:lstStyle/>
          <a:p>
            <a:pPr marL="0" indent="0">
              <a:buNone/>
            </a:pPr>
            <a:r>
              <a:rPr lang="en-US" sz="1000" dirty="0">
                <a:solidFill>
                  <a:srgbClr val="20302A"/>
                </a:solidFill>
                <a:latin typeface="Calibri" pitchFamily="34" charset="0"/>
                <a:ea typeface="Calibri" pitchFamily="34" charset="-122"/>
                <a:cs typeface="Calibri" pitchFamily="34" charset="-120"/>
              </a:rPr>
              <a:t>How is AI actually used across the life of a civil case in leading systems, and what court architecture supports it?</a:t>
            </a:r>
            <a:endParaRPr lang="en-US" sz="1000" dirty="0"/>
          </a:p>
        </p:txBody>
      </p:sp>
      <p:sp>
        <p:nvSpPr>
          <p:cNvPr id="14" name="Shape 12"/>
          <p:cNvSpPr/>
          <p:nvPr/>
        </p:nvSpPr>
        <p:spPr>
          <a:xfrm>
            <a:off x="457200" y="2724912"/>
            <a:ext cx="8229600" cy="640080"/>
          </a:xfrm>
          <a:prstGeom prst="roundRect">
            <a:avLst>
              <a:gd name="adj" fmla="val 10000"/>
            </a:avLst>
          </a:prstGeom>
          <a:solidFill>
            <a:srgbClr val="F1F6F3"/>
          </a:solidFill>
          <a:ln w="9525">
            <a:solidFill>
              <a:srgbClr val="DCE7E1"/>
            </a:solidFill>
            <a:prstDash val="solid"/>
          </a:ln>
        </p:spPr>
        <p:txBody>
          <a:bodyPr/>
          <a:lstStyle/>
          <a:p>
            <a:endParaRPr lang="ru-RU"/>
          </a:p>
        </p:txBody>
      </p:sp>
      <p:sp>
        <p:nvSpPr>
          <p:cNvPr id="15" name="Shape 13"/>
          <p:cNvSpPr/>
          <p:nvPr/>
        </p:nvSpPr>
        <p:spPr>
          <a:xfrm>
            <a:off x="603504" y="2852928"/>
            <a:ext cx="603504" cy="347472"/>
          </a:xfrm>
          <a:prstGeom prst="roundRect">
            <a:avLst>
              <a:gd name="adj" fmla="val 15789"/>
            </a:avLst>
          </a:prstGeom>
          <a:solidFill>
            <a:srgbClr val="12352B"/>
          </a:solidFill>
          <a:ln/>
        </p:spPr>
        <p:txBody>
          <a:bodyPr/>
          <a:lstStyle/>
          <a:p>
            <a:endParaRPr lang="ru-RU"/>
          </a:p>
        </p:txBody>
      </p:sp>
      <p:sp>
        <p:nvSpPr>
          <p:cNvPr id="16" name="Text 14"/>
          <p:cNvSpPr/>
          <p:nvPr/>
        </p:nvSpPr>
        <p:spPr>
          <a:xfrm>
            <a:off x="603504" y="2852928"/>
            <a:ext cx="603504"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RQ3</a:t>
            </a:r>
            <a:endParaRPr lang="en-US" sz="1100" dirty="0"/>
          </a:p>
        </p:txBody>
      </p:sp>
      <p:sp>
        <p:nvSpPr>
          <p:cNvPr id="17" name="Text 15"/>
          <p:cNvSpPr/>
          <p:nvPr/>
        </p:nvSpPr>
        <p:spPr>
          <a:xfrm>
            <a:off x="1371600" y="2761488"/>
            <a:ext cx="1143000" cy="566928"/>
          </a:xfrm>
          <a:prstGeom prst="rect">
            <a:avLst/>
          </a:prstGeom>
          <a:noFill/>
          <a:ln/>
        </p:spPr>
        <p:txBody>
          <a:bodyPr wrap="square" lIns="0" tIns="0" rIns="0" bIns="0" rtlCol="0" anchor="ctr"/>
          <a:lstStyle/>
          <a:p>
            <a:pPr marL="0" indent="0">
              <a:buNone/>
            </a:pPr>
            <a:r>
              <a:rPr lang="en-US" sz="1200" b="1" dirty="0">
                <a:solidFill>
                  <a:srgbClr val="B05E2A"/>
                </a:solidFill>
                <a:latin typeface="Calibri" pitchFamily="34" charset="0"/>
                <a:ea typeface="Calibri" pitchFamily="34" charset="-122"/>
                <a:cs typeface="Calibri" pitchFamily="34" charset="-120"/>
              </a:rPr>
              <a:t>Principle</a:t>
            </a:r>
            <a:endParaRPr lang="en-US" sz="1200" dirty="0"/>
          </a:p>
        </p:txBody>
      </p:sp>
      <p:sp>
        <p:nvSpPr>
          <p:cNvPr id="18" name="Text 16"/>
          <p:cNvSpPr/>
          <p:nvPr/>
        </p:nvSpPr>
        <p:spPr>
          <a:xfrm>
            <a:off x="2560320" y="2761488"/>
            <a:ext cx="5989320" cy="566928"/>
          </a:xfrm>
          <a:prstGeom prst="rect">
            <a:avLst/>
          </a:prstGeom>
          <a:noFill/>
          <a:ln/>
        </p:spPr>
        <p:txBody>
          <a:bodyPr wrap="square" lIns="0" tIns="0" rIns="0" bIns="0" rtlCol="0" anchor="ctr"/>
          <a:lstStyle/>
          <a:p>
            <a:pPr marL="0" indent="0">
              <a:buNone/>
            </a:pPr>
            <a:r>
              <a:rPr lang="en-US" sz="1000" dirty="0">
                <a:solidFill>
                  <a:srgbClr val="20302A"/>
                </a:solidFill>
                <a:latin typeface="Calibri" pitchFamily="34" charset="0"/>
                <a:ea typeface="Calibri" pitchFamily="34" charset="-122"/>
                <a:cs typeface="Calibri" pitchFamily="34" charset="-120"/>
              </a:rPr>
              <a:t>How does AI affect the principles of civil procedure: the right to be heard, equality of arms, publicity, immediacy, reasoned judgment, human control?</a:t>
            </a:r>
            <a:endParaRPr lang="en-US" sz="1000" dirty="0"/>
          </a:p>
        </p:txBody>
      </p:sp>
      <p:sp>
        <p:nvSpPr>
          <p:cNvPr id="19" name="Shape 17"/>
          <p:cNvSpPr/>
          <p:nvPr/>
        </p:nvSpPr>
        <p:spPr>
          <a:xfrm>
            <a:off x="603504" y="3502152"/>
            <a:ext cx="603504" cy="347472"/>
          </a:xfrm>
          <a:prstGeom prst="roundRect">
            <a:avLst>
              <a:gd name="adj" fmla="val 15789"/>
            </a:avLst>
          </a:prstGeom>
          <a:solidFill>
            <a:srgbClr val="12352B"/>
          </a:solidFill>
          <a:ln/>
        </p:spPr>
        <p:txBody>
          <a:bodyPr/>
          <a:lstStyle/>
          <a:p>
            <a:endParaRPr lang="ru-RU"/>
          </a:p>
        </p:txBody>
      </p:sp>
      <p:sp>
        <p:nvSpPr>
          <p:cNvPr id="20" name="Text 18"/>
          <p:cNvSpPr/>
          <p:nvPr/>
        </p:nvSpPr>
        <p:spPr>
          <a:xfrm>
            <a:off x="603504" y="3502152"/>
            <a:ext cx="603504"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RQ4</a:t>
            </a:r>
            <a:endParaRPr lang="en-US" sz="1100" dirty="0"/>
          </a:p>
        </p:txBody>
      </p:sp>
      <p:sp>
        <p:nvSpPr>
          <p:cNvPr id="21" name="Text 19"/>
          <p:cNvSpPr/>
          <p:nvPr/>
        </p:nvSpPr>
        <p:spPr>
          <a:xfrm>
            <a:off x="1371600" y="3410712"/>
            <a:ext cx="1143000" cy="566928"/>
          </a:xfrm>
          <a:prstGeom prst="rect">
            <a:avLst/>
          </a:prstGeom>
          <a:noFill/>
          <a:ln/>
        </p:spPr>
        <p:txBody>
          <a:bodyPr wrap="square" lIns="0" tIns="0" rIns="0" bIns="0" rtlCol="0" anchor="ctr"/>
          <a:lstStyle/>
          <a:p>
            <a:pPr marL="0" indent="0">
              <a:buNone/>
            </a:pPr>
            <a:r>
              <a:rPr lang="en-US" sz="1200" b="1" dirty="0">
                <a:solidFill>
                  <a:srgbClr val="B05E2A"/>
                </a:solidFill>
                <a:latin typeface="Calibri" pitchFamily="34" charset="0"/>
                <a:ea typeface="Calibri" pitchFamily="34" charset="-122"/>
                <a:cs typeface="Calibri" pitchFamily="34" charset="-120"/>
              </a:rPr>
              <a:t>Constitution</a:t>
            </a:r>
            <a:endParaRPr lang="en-US" sz="1200" dirty="0"/>
          </a:p>
        </p:txBody>
      </p:sp>
      <p:sp>
        <p:nvSpPr>
          <p:cNvPr id="22" name="Text 20"/>
          <p:cNvSpPr/>
          <p:nvPr/>
        </p:nvSpPr>
        <p:spPr>
          <a:xfrm>
            <a:off x="2560320" y="3410712"/>
            <a:ext cx="5989320" cy="566928"/>
          </a:xfrm>
          <a:prstGeom prst="rect">
            <a:avLst/>
          </a:prstGeom>
          <a:noFill/>
          <a:ln/>
        </p:spPr>
        <p:txBody>
          <a:bodyPr wrap="square" lIns="0" tIns="0" rIns="0" bIns="0" rtlCol="0" anchor="ctr"/>
          <a:lstStyle/>
          <a:p>
            <a:pPr marL="0" indent="0">
              <a:buNone/>
            </a:pPr>
            <a:r>
              <a:rPr lang="en-US" sz="1000" dirty="0">
                <a:solidFill>
                  <a:srgbClr val="20302A"/>
                </a:solidFill>
                <a:latin typeface="Calibri" pitchFamily="34" charset="0"/>
                <a:ea typeface="Calibri" pitchFamily="34" charset="-122"/>
                <a:cs typeface="Calibri" pitchFamily="34" charset="-120"/>
              </a:rPr>
              <a:t>What constitutional and human-rights limits must bind judicial AI, and where is fully automated adjudication not permitted?</a:t>
            </a:r>
            <a:endParaRPr lang="en-US" sz="1000" dirty="0"/>
          </a:p>
        </p:txBody>
      </p:sp>
      <p:sp>
        <p:nvSpPr>
          <p:cNvPr id="23" name="Shape 21"/>
          <p:cNvSpPr/>
          <p:nvPr/>
        </p:nvSpPr>
        <p:spPr>
          <a:xfrm>
            <a:off x="457200" y="4023360"/>
            <a:ext cx="8229600" cy="640080"/>
          </a:xfrm>
          <a:prstGeom prst="roundRect">
            <a:avLst>
              <a:gd name="adj" fmla="val 10000"/>
            </a:avLst>
          </a:prstGeom>
          <a:solidFill>
            <a:srgbClr val="F1F6F3"/>
          </a:solidFill>
          <a:ln w="9525">
            <a:solidFill>
              <a:srgbClr val="DCE7E1"/>
            </a:solidFill>
            <a:prstDash val="solid"/>
          </a:ln>
        </p:spPr>
        <p:txBody>
          <a:bodyPr/>
          <a:lstStyle/>
          <a:p>
            <a:endParaRPr lang="ru-RU"/>
          </a:p>
        </p:txBody>
      </p:sp>
      <p:sp>
        <p:nvSpPr>
          <p:cNvPr id="24" name="Shape 22"/>
          <p:cNvSpPr/>
          <p:nvPr/>
        </p:nvSpPr>
        <p:spPr>
          <a:xfrm>
            <a:off x="603504" y="4151376"/>
            <a:ext cx="603504" cy="347472"/>
          </a:xfrm>
          <a:prstGeom prst="roundRect">
            <a:avLst>
              <a:gd name="adj" fmla="val 15789"/>
            </a:avLst>
          </a:prstGeom>
          <a:solidFill>
            <a:srgbClr val="12352B"/>
          </a:solidFill>
          <a:ln/>
        </p:spPr>
        <p:txBody>
          <a:bodyPr/>
          <a:lstStyle/>
          <a:p>
            <a:endParaRPr lang="ru-RU"/>
          </a:p>
        </p:txBody>
      </p:sp>
      <p:sp>
        <p:nvSpPr>
          <p:cNvPr id="25" name="Text 23"/>
          <p:cNvSpPr/>
          <p:nvPr/>
        </p:nvSpPr>
        <p:spPr>
          <a:xfrm>
            <a:off x="603504" y="4151376"/>
            <a:ext cx="603504" cy="34747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RQ5</a:t>
            </a:r>
            <a:endParaRPr lang="en-US" sz="1100" dirty="0"/>
          </a:p>
        </p:txBody>
      </p:sp>
      <p:sp>
        <p:nvSpPr>
          <p:cNvPr id="26" name="Text 24"/>
          <p:cNvSpPr/>
          <p:nvPr/>
        </p:nvSpPr>
        <p:spPr>
          <a:xfrm>
            <a:off x="1371600" y="4059936"/>
            <a:ext cx="1143000" cy="566928"/>
          </a:xfrm>
          <a:prstGeom prst="rect">
            <a:avLst/>
          </a:prstGeom>
          <a:noFill/>
          <a:ln/>
        </p:spPr>
        <p:txBody>
          <a:bodyPr wrap="square" lIns="0" tIns="0" rIns="0" bIns="0" rtlCol="0" anchor="ctr"/>
          <a:lstStyle/>
          <a:p>
            <a:pPr marL="0" indent="0">
              <a:buNone/>
            </a:pPr>
            <a:r>
              <a:rPr lang="en-US" sz="1200" b="1" dirty="0">
                <a:solidFill>
                  <a:srgbClr val="B05E2A"/>
                </a:solidFill>
                <a:latin typeface="Calibri" pitchFamily="34" charset="0"/>
                <a:ea typeface="Calibri" pitchFamily="34" charset="-122"/>
                <a:cs typeface="Calibri" pitchFamily="34" charset="-120"/>
              </a:rPr>
              <a:t>Solution</a:t>
            </a:r>
            <a:endParaRPr lang="en-US" sz="1200" dirty="0"/>
          </a:p>
        </p:txBody>
      </p:sp>
      <p:sp>
        <p:nvSpPr>
          <p:cNvPr id="27" name="Text 25"/>
          <p:cNvSpPr/>
          <p:nvPr/>
        </p:nvSpPr>
        <p:spPr>
          <a:xfrm>
            <a:off x="2560320" y="4059936"/>
            <a:ext cx="5989320" cy="566928"/>
          </a:xfrm>
          <a:prstGeom prst="rect">
            <a:avLst/>
          </a:prstGeom>
          <a:noFill/>
          <a:ln/>
        </p:spPr>
        <p:txBody>
          <a:bodyPr wrap="square" lIns="0" tIns="0" rIns="0" bIns="0" rtlCol="0" anchor="ctr"/>
          <a:lstStyle/>
          <a:p>
            <a:pPr marL="0" indent="0">
              <a:buNone/>
            </a:pPr>
            <a:r>
              <a:rPr lang="en-US" sz="1000" dirty="0">
                <a:solidFill>
                  <a:srgbClr val="20302A"/>
                </a:solidFill>
                <a:latin typeface="Calibri" pitchFamily="34" charset="0"/>
                <a:ea typeface="Calibri" pitchFamily="34" charset="-122"/>
                <a:cs typeface="Calibri" pitchFamily="34" charset="-120"/>
              </a:rPr>
              <a:t>Can one reference architecture scale safeguards to the level of automation, and fit civil-law systems?</a:t>
            </a:r>
            <a:endParaRPr lang="en-US" sz="1000" dirty="0"/>
          </a:p>
        </p:txBody>
      </p:sp>
      <p:sp>
        <p:nvSpPr>
          <p:cNvPr id="29" name="Text 27"/>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6</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BOUNDARIES</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Scope and Delimitations</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Clear limits keep the thesis honest and defensible</a:t>
            </a:r>
            <a:endParaRPr lang="en-US" sz="1200" dirty="0"/>
          </a:p>
        </p:txBody>
      </p:sp>
      <p:sp>
        <p:nvSpPr>
          <p:cNvPr id="5" name="Shape 3"/>
          <p:cNvSpPr/>
          <p:nvPr/>
        </p:nvSpPr>
        <p:spPr>
          <a:xfrm>
            <a:off x="457200" y="1517904"/>
            <a:ext cx="4041648" cy="1517904"/>
          </a:xfrm>
          <a:prstGeom prst="roundRect">
            <a:avLst>
              <a:gd name="adj" fmla="val 4217"/>
            </a:avLst>
          </a:prstGeom>
          <a:solidFill>
            <a:srgbClr val="F1F6F3"/>
          </a:solidFill>
          <a:ln w="9525">
            <a:solidFill>
              <a:srgbClr val="DCE7E1"/>
            </a:solidFill>
            <a:prstDash val="solid"/>
          </a:ln>
        </p:spPr>
        <p:txBody>
          <a:bodyPr/>
          <a:lstStyle/>
          <a:p>
            <a:endParaRPr lang="ru-RU"/>
          </a:p>
        </p:txBody>
      </p:sp>
      <p:sp>
        <p:nvSpPr>
          <p:cNvPr id="6" name="Text 4"/>
          <p:cNvSpPr/>
          <p:nvPr/>
        </p:nvSpPr>
        <p:spPr>
          <a:xfrm>
            <a:off x="676656" y="1682496"/>
            <a:ext cx="3602736" cy="201168"/>
          </a:xfrm>
          <a:prstGeom prst="rect">
            <a:avLst/>
          </a:prstGeom>
          <a:noFill/>
          <a:ln/>
        </p:spPr>
        <p:txBody>
          <a:bodyPr wrap="square" lIns="0" tIns="0" rIns="0" bIns="0" rtlCol="0" anchor="ctr"/>
          <a:lstStyle/>
          <a:p>
            <a:pPr marL="0" indent="0">
              <a:buNone/>
            </a:pPr>
            <a:r>
              <a:rPr lang="en-US" sz="950" b="1" kern="0" spc="250" dirty="0">
                <a:solidFill>
                  <a:srgbClr val="B05E2A"/>
                </a:solidFill>
                <a:latin typeface="Calibri" pitchFamily="34" charset="0"/>
                <a:ea typeface="Calibri" pitchFamily="34" charset="-122"/>
                <a:cs typeface="Calibri" pitchFamily="34" charset="-120"/>
              </a:rPr>
              <a:t>FIELD</a:t>
            </a:r>
            <a:endParaRPr lang="en-US" sz="950" dirty="0"/>
          </a:p>
        </p:txBody>
      </p:sp>
      <p:sp>
        <p:nvSpPr>
          <p:cNvPr id="7" name="Text 5"/>
          <p:cNvSpPr/>
          <p:nvPr/>
        </p:nvSpPr>
        <p:spPr>
          <a:xfrm>
            <a:off x="676656" y="1901952"/>
            <a:ext cx="3602736" cy="274320"/>
          </a:xfrm>
          <a:prstGeom prst="rect">
            <a:avLst/>
          </a:prstGeom>
          <a:noFill/>
          <a:ln/>
        </p:spPr>
        <p:txBody>
          <a:bodyPr wrap="square" lIns="0" tIns="0" rIns="0" bIns="0" rtlCol="0" anchor="ctr"/>
          <a:lstStyle/>
          <a:p>
            <a:pPr marL="0" indent="0">
              <a:buNone/>
            </a:pPr>
            <a:r>
              <a:rPr lang="en-US" sz="1400" b="1" dirty="0">
                <a:solidFill>
                  <a:srgbClr val="12352B"/>
                </a:solidFill>
                <a:latin typeface="Calibri" pitchFamily="34" charset="0"/>
                <a:ea typeface="Calibri" pitchFamily="34" charset="-122"/>
                <a:cs typeface="Calibri" pitchFamily="34" charset="-120"/>
              </a:rPr>
              <a:t>Civil justice</a:t>
            </a:r>
            <a:endParaRPr lang="en-US" sz="1400" dirty="0"/>
          </a:p>
        </p:txBody>
      </p:sp>
      <p:sp>
        <p:nvSpPr>
          <p:cNvPr id="8" name="Text 6"/>
          <p:cNvSpPr/>
          <p:nvPr/>
        </p:nvSpPr>
        <p:spPr>
          <a:xfrm>
            <a:off x="676656" y="2212848"/>
            <a:ext cx="3602736" cy="676656"/>
          </a:xfrm>
          <a:prstGeom prst="rect">
            <a:avLst/>
          </a:prstGeom>
          <a:noFill/>
          <a:ln/>
        </p:spPr>
        <p:txBody>
          <a:bodyPr wrap="square" lIns="0" tIns="0" rIns="0" bIns="0" rtlCol="0" anchor="ctr"/>
          <a:lstStyle/>
          <a:p>
            <a:pPr marL="0" indent="0">
              <a:buNone/>
            </a:pPr>
            <a:r>
              <a:rPr lang="en-US" sz="1000" dirty="0">
                <a:solidFill>
                  <a:srgbClr val="20302A"/>
                </a:solidFill>
                <a:latin typeface="Calibri" pitchFamily="34" charset="0"/>
                <a:ea typeface="Calibri" pitchFamily="34" charset="-122"/>
                <a:cs typeface="Calibri" pitchFamily="34" charset="-120"/>
              </a:rPr>
              <a:t>Not criminal justice. Focus on first-instance civil procedure and enforcement, where automation moves fastest.</a:t>
            </a:r>
            <a:endParaRPr lang="en-US" sz="1000" dirty="0"/>
          </a:p>
        </p:txBody>
      </p:sp>
      <p:sp>
        <p:nvSpPr>
          <p:cNvPr id="9" name="Shape 7"/>
          <p:cNvSpPr/>
          <p:nvPr/>
        </p:nvSpPr>
        <p:spPr>
          <a:xfrm>
            <a:off x="4645152" y="1517904"/>
            <a:ext cx="4041648" cy="1517904"/>
          </a:xfrm>
          <a:prstGeom prst="roundRect">
            <a:avLst>
              <a:gd name="adj" fmla="val 4217"/>
            </a:avLst>
          </a:prstGeom>
          <a:solidFill>
            <a:srgbClr val="F1F6F3"/>
          </a:solidFill>
          <a:ln w="9525">
            <a:solidFill>
              <a:srgbClr val="DCE7E1"/>
            </a:solidFill>
            <a:prstDash val="solid"/>
          </a:ln>
        </p:spPr>
        <p:txBody>
          <a:bodyPr/>
          <a:lstStyle/>
          <a:p>
            <a:endParaRPr lang="ru-RU"/>
          </a:p>
        </p:txBody>
      </p:sp>
      <p:sp>
        <p:nvSpPr>
          <p:cNvPr id="10" name="Text 8"/>
          <p:cNvSpPr/>
          <p:nvPr/>
        </p:nvSpPr>
        <p:spPr>
          <a:xfrm>
            <a:off x="4864608" y="1682496"/>
            <a:ext cx="3602736" cy="201168"/>
          </a:xfrm>
          <a:prstGeom prst="rect">
            <a:avLst/>
          </a:prstGeom>
          <a:noFill/>
          <a:ln/>
        </p:spPr>
        <p:txBody>
          <a:bodyPr wrap="square" lIns="0" tIns="0" rIns="0" bIns="0" rtlCol="0" anchor="ctr"/>
          <a:lstStyle/>
          <a:p>
            <a:pPr marL="0" indent="0">
              <a:buNone/>
            </a:pPr>
            <a:r>
              <a:rPr lang="en-US" sz="950" b="1" kern="0" spc="250" dirty="0">
                <a:solidFill>
                  <a:srgbClr val="B05E2A"/>
                </a:solidFill>
                <a:latin typeface="Calibri" pitchFamily="34" charset="0"/>
                <a:ea typeface="Calibri" pitchFamily="34" charset="-122"/>
                <a:cs typeface="Calibri" pitchFamily="34" charset="-120"/>
              </a:rPr>
              <a:t>JURISDICTIONS</a:t>
            </a:r>
            <a:endParaRPr lang="en-US" sz="950" dirty="0"/>
          </a:p>
        </p:txBody>
      </p:sp>
      <p:sp>
        <p:nvSpPr>
          <p:cNvPr id="11" name="Text 9"/>
          <p:cNvSpPr/>
          <p:nvPr/>
        </p:nvSpPr>
        <p:spPr>
          <a:xfrm>
            <a:off x="4864608" y="1901952"/>
            <a:ext cx="3602736" cy="274320"/>
          </a:xfrm>
          <a:prstGeom prst="rect">
            <a:avLst/>
          </a:prstGeom>
          <a:noFill/>
          <a:ln/>
        </p:spPr>
        <p:txBody>
          <a:bodyPr wrap="square" lIns="0" tIns="0" rIns="0" bIns="0" rtlCol="0" anchor="ctr"/>
          <a:lstStyle/>
          <a:p>
            <a:pPr marL="0" indent="0">
              <a:buNone/>
            </a:pPr>
            <a:r>
              <a:rPr lang="en-US" sz="1400" b="1" dirty="0">
                <a:solidFill>
                  <a:srgbClr val="12352B"/>
                </a:solidFill>
                <a:latin typeface="Calibri" pitchFamily="34" charset="0"/>
                <a:ea typeface="Calibri" pitchFamily="34" charset="-122"/>
                <a:cs typeface="Calibri" pitchFamily="34" charset="-120"/>
              </a:rPr>
              <a:t>Five systems</a:t>
            </a:r>
            <a:endParaRPr lang="en-US" sz="1400" dirty="0"/>
          </a:p>
        </p:txBody>
      </p:sp>
      <p:sp>
        <p:nvSpPr>
          <p:cNvPr id="12" name="Text 10"/>
          <p:cNvSpPr/>
          <p:nvPr/>
        </p:nvSpPr>
        <p:spPr>
          <a:xfrm>
            <a:off x="4864608" y="2212848"/>
            <a:ext cx="3602736" cy="676656"/>
          </a:xfrm>
          <a:prstGeom prst="rect">
            <a:avLst/>
          </a:prstGeom>
          <a:noFill/>
          <a:ln/>
        </p:spPr>
        <p:txBody>
          <a:bodyPr wrap="square" lIns="0" tIns="0" rIns="0" bIns="0" rtlCol="0" anchor="ctr"/>
          <a:lstStyle/>
          <a:p>
            <a:pPr marL="0" indent="0">
              <a:buNone/>
            </a:pPr>
            <a:r>
              <a:rPr lang="en-US" sz="1000" dirty="0">
                <a:solidFill>
                  <a:srgbClr val="20302A"/>
                </a:solidFill>
                <a:latin typeface="Calibri" pitchFamily="34" charset="0"/>
                <a:ea typeface="Calibri" pitchFamily="34" charset="-122"/>
                <a:cs typeface="Calibri" pitchFamily="34" charset="-120"/>
              </a:rPr>
              <a:t>China, Singapore, England &amp; Wales, Estonia, United States, chosen as distinct institutional models.</a:t>
            </a:r>
            <a:endParaRPr lang="en-US" sz="1000" dirty="0"/>
          </a:p>
        </p:txBody>
      </p:sp>
      <p:sp>
        <p:nvSpPr>
          <p:cNvPr id="13" name="Shape 11"/>
          <p:cNvSpPr/>
          <p:nvPr/>
        </p:nvSpPr>
        <p:spPr>
          <a:xfrm>
            <a:off x="457200" y="3218688"/>
            <a:ext cx="4041648" cy="1517904"/>
          </a:xfrm>
          <a:prstGeom prst="roundRect">
            <a:avLst>
              <a:gd name="adj" fmla="val 4217"/>
            </a:avLst>
          </a:prstGeom>
          <a:solidFill>
            <a:srgbClr val="F1F6F3"/>
          </a:solidFill>
          <a:ln w="9525">
            <a:solidFill>
              <a:srgbClr val="DCE7E1"/>
            </a:solidFill>
            <a:prstDash val="solid"/>
          </a:ln>
        </p:spPr>
        <p:txBody>
          <a:bodyPr/>
          <a:lstStyle/>
          <a:p>
            <a:endParaRPr lang="ru-RU"/>
          </a:p>
        </p:txBody>
      </p:sp>
      <p:sp>
        <p:nvSpPr>
          <p:cNvPr id="14" name="Text 12"/>
          <p:cNvSpPr/>
          <p:nvPr/>
        </p:nvSpPr>
        <p:spPr>
          <a:xfrm>
            <a:off x="676656" y="3383280"/>
            <a:ext cx="3602736" cy="201168"/>
          </a:xfrm>
          <a:prstGeom prst="rect">
            <a:avLst/>
          </a:prstGeom>
          <a:noFill/>
          <a:ln/>
        </p:spPr>
        <p:txBody>
          <a:bodyPr wrap="square" lIns="0" tIns="0" rIns="0" bIns="0" rtlCol="0" anchor="ctr"/>
          <a:lstStyle/>
          <a:p>
            <a:pPr marL="0" indent="0">
              <a:buNone/>
            </a:pPr>
            <a:r>
              <a:rPr lang="en-US" sz="950" b="1" kern="0" spc="250" dirty="0">
                <a:solidFill>
                  <a:srgbClr val="B05E2A"/>
                </a:solidFill>
                <a:latin typeface="Calibri" pitchFamily="34" charset="0"/>
                <a:ea typeface="Calibri" pitchFamily="34" charset="-122"/>
                <a:cs typeface="Calibri" pitchFamily="34" charset="-120"/>
              </a:rPr>
              <a:t>APPROACH</a:t>
            </a:r>
            <a:endParaRPr lang="en-US" sz="950" dirty="0"/>
          </a:p>
        </p:txBody>
      </p:sp>
      <p:sp>
        <p:nvSpPr>
          <p:cNvPr id="15" name="Text 13"/>
          <p:cNvSpPr/>
          <p:nvPr/>
        </p:nvSpPr>
        <p:spPr>
          <a:xfrm>
            <a:off x="676656" y="3602736"/>
            <a:ext cx="3602736" cy="274320"/>
          </a:xfrm>
          <a:prstGeom prst="rect">
            <a:avLst/>
          </a:prstGeom>
          <a:noFill/>
          <a:ln/>
        </p:spPr>
        <p:txBody>
          <a:bodyPr wrap="square" lIns="0" tIns="0" rIns="0" bIns="0" rtlCol="0" anchor="ctr"/>
          <a:lstStyle/>
          <a:p>
            <a:pPr marL="0" indent="0">
              <a:buNone/>
            </a:pPr>
            <a:r>
              <a:rPr lang="en-US" sz="1400" b="1" dirty="0">
                <a:solidFill>
                  <a:srgbClr val="12352B"/>
                </a:solidFill>
                <a:latin typeface="Calibri" pitchFamily="34" charset="0"/>
                <a:ea typeface="Calibri" pitchFamily="34" charset="-122"/>
                <a:cs typeface="Calibri" pitchFamily="34" charset="-120"/>
              </a:rPr>
              <a:t>Doctrinal &amp; comparative</a:t>
            </a:r>
            <a:endParaRPr lang="en-US" sz="1400" dirty="0"/>
          </a:p>
        </p:txBody>
      </p:sp>
      <p:sp>
        <p:nvSpPr>
          <p:cNvPr id="16" name="Text 14"/>
          <p:cNvSpPr/>
          <p:nvPr/>
        </p:nvSpPr>
        <p:spPr>
          <a:xfrm>
            <a:off x="676656" y="3913632"/>
            <a:ext cx="3602736" cy="676656"/>
          </a:xfrm>
          <a:prstGeom prst="rect">
            <a:avLst/>
          </a:prstGeom>
          <a:noFill/>
          <a:ln/>
        </p:spPr>
        <p:txBody>
          <a:bodyPr wrap="square" lIns="0" tIns="0" rIns="0" bIns="0" rtlCol="0" anchor="ctr"/>
          <a:lstStyle/>
          <a:p>
            <a:pPr marL="0" indent="0">
              <a:buNone/>
            </a:pPr>
            <a:r>
              <a:rPr lang="en-US" sz="1000" dirty="0">
                <a:solidFill>
                  <a:srgbClr val="20302A"/>
                </a:solidFill>
                <a:latin typeface="Calibri" pitchFamily="34" charset="0"/>
                <a:ea typeface="Calibri" pitchFamily="34" charset="-122"/>
                <a:cs typeface="Calibri" pitchFamily="34" charset="-120"/>
              </a:rPr>
              <a:t>Legal and normative analysis, not original empirical fieldwork. Existing empirical findings are used critically.</a:t>
            </a:r>
            <a:endParaRPr lang="en-US" sz="1000" dirty="0"/>
          </a:p>
        </p:txBody>
      </p:sp>
      <p:sp>
        <p:nvSpPr>
          <p:cNvPr id="17" name="Shape 15"/>
          <p:cNvSpPr/>
          <p:nvPr/>
        </p:nvSpPr>
        <p:spPr>
          <a:xfrm>
            <a:off x="4645152" y="3218688"/>
            <a:ext cx="4041648" cy="1517904"/>
          </a:xfrm>
          <a:prstGeom prst="roundRect">
            <a:avLst>
              <a:gd name="adj" fmla="val 4217"/>
            </a:avLst>
          </a:prstGeom>
          <a:solidFill>
            <a:srgbClr val="F1F6F3"/>
          </a:solidFill>
          <a:ln w="9525">
            <a:solidFill>
              <a:srgbClr val="DCE7E1"/>
            </a:solidFill>
            <a:prstDash val="solid"/>
          </a:ln>
        </p:spPr>
        <p:txBody>
          <a:bodyPr/>
          <a:lstStyle/>
          <a:p>
            <a:endParaRPr lang="ru-RU"/>
          </a:p>
        </p:txBody>
      </p:sp>
      <p:sp>
        <p:nvSpPr>
          <p:cNvPr id="18" name="Text 16"/>
          <p:cNvSpPr/>
          <p:nvPr/>
        </p:nvSpPr>
        <p:spPr>
          <a:xfrm>
            <a:off x="4864608" y="3383280"/>
            <a:ext cx="3602736" cy="201168"/>
          </a:xfrm>
          <a:prstGeom prst="rect">
            <a:avLst/>
          </a:prstGeom>
          <a:noFill/>
          <a:ln/>
        </p:spPr>
        <p:txBody>
          <a:bodyPr wrap="square" lIns="0" tIns="0" rIns="0" bIns="0" rtlCol="0" anchor="ctr"/>
          <a:lstStyle/>
          <a:p>
            <a:pPr marL="0" indent="0">
              <a:buNone/>
            </a:pPr>
            <a:r>
              <a:rPr lang="en-US" sz="950" b="1" kern="0" spc="250" dirty="0">
                <a:solidFill>
                  <a:srgbClr val="B05E2A"/>
                </a:solidFill>
                <a:latin typeface="Calibri" pitchFamily="34" charset="0"/>
                <a:ea typeface="Calibri" pitchFamily="34" charset="-122"/>
                <a:cs typeface="Calibri" pitchFamily="34" charset="-120"/>
              </a:rPr>
              <a:t>BENCHMARK</a:t>
            </a:r>
            <a:endParaRPr lang="en-US" sz="950" dirty="0"/>
          </a:p>
        </p:txBody>
      </p:sp>
      <p:sp>
        <p:nvSpPr>
          <p:cNvPr id="19" name="Text 17"/>
          <p:cNvSpPr/>
          <p:nvPr/>
        </p:nvSpPr>
        <p:spPr>
          <a:xfrm>
            <a:off x="4864608" y="3602736"/>
            <a:ext cx="3602736" cy="274320"/>
          </a:xfrm>
          <a:prstGeom prst="rect">
            <a:avLst/>
          </a:prstGeom>
          <a:noFill/>
          <a:ln/>
        </p:spPr>
        <p:txBody>
          <a:bodyPr wrap="square" lIns="0" tIns="0" rIns="0" bIns="0" rtlCol="0" anchor="ctr"/>
          <a:lstStyle/>
          <a:p>
            <a:pPr marL="0" indent="0">
              <a:buNone/>
            </a:pPr>
            <a:r>
              <a:rPr lang="en-US" sz="1400" b="1" dirty="0">
                <a:solidFill>
                  <a:srgbClr val="12352B"/>
                </a:solidFill>
                <a:latin typeface="Calibri" pitchFamily="34" charset="0"/>
                <a:ea typeface="Calibri" pitchFamily="34" charset="-122"/>
                <a:cs typeface="Calibri" pitchFamily="34" charset="-120"/>
              </a:rPr>
              <a:t>European baseline</a:t>
            </a:r>
            <a:endParaRPr lang="en-US" sz="1400" dirty="0"/>
          </a:p>
        </p:txBody>
      </p:sp>
      <p:sp>
        <p:nvSpPr>
          <p:cNvPr id="20" name="Text 18"/>
          <p:cNvSpPr/>
          <p:nvPr/>
        </p:nvSpPr>
        <p:spPr>
          <a:xfrm>
            <a:off x="4864608" y="3913632"/>
            <a:ext cx="3602736" cy="676656"/>
          </a:xfrm>
          <a:prstGeom prst="rect">
            <a:avLst/>
          </a:prstGeom>
          <a:noFill/>
          <a:ln/>
        </p:spPr>
        <p:txBody>
          <a:bodyPr wrap="square" lIns="0" tIns="0" rIns="0" bIns="0" rtlCol="0" anchor="ctr"/>
          <a:lstStyle/>
          <a:p>
            <a:pPr marL="0" indent="0">
              <a:buNone/>
            </a:pPr>
            <a:r>
              <a:rPr lang="en-US" sz="1000" dirty="0">
                <a:solidFill>
                  <a:srgbClr val="20302A"/>
                </a:solidFill>
                <a:latin typeface="Calibri" pitchFamily="34" charset="0"/>
                <a:ea typeface="Calibri" pitchFamily="34" charset="-122"/>
                <a:cs typeface="Calibri" pitchFamily="34" charset="-120"/>
              </a:rPr>
              <a:t>ECHR Art. 6, the EU AI Act, GDPR Art. 22, and the CEPEJ Ethical Charter set the standard a fair system must meet.</a:t>
            </a:r>
            <a:endParaRPr lang="en-US" sz="1000" dirty="0"/>
          </a:p>
        </p:txBody>
      </p:sp>
      <p:sp>
        <p:nvSpPr>
          <p:cNvPr id="22" name="Text 20"/>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7</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METHOD</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Methodology</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Four methods, working together</a:t>
            </a:r>
            <a:endParaRPr lang="en-US" sz="1200" dirty="0"/>
          </a:p>
        </p:txBody>
      </p:sp>
      <p:sp>
        <p:nvSpPr>
          <p:cNvPr id="5" name="Shape 3"/>
          <p:cNvSpPr/>
          <p:nvPr/>
        </p:nvSpPr>
        <p:spPr>
          <a:xfrm>
            <a:off x="457200" y="1463040"/>
            <a:ext cx="4041648" cy="1371600"/>
          </a:xfrm>
          <a:prstGeom prst="roundRect">
            <a:avLst>
              <a:gd name="adj" fmla="val 4667"/>
            </a:avLst>
          </a:prstGeom>
          <a:solidFill>
            <a:srgbClr val="F1F6F3"/>
          </a:solidFill>
          <a:ln w="9525">
            <a:solidFill>
              <a:srgbClr val="DCE7E1"/>
            </a:solidFill>
            <a:prstDash val="solid"/>
          </a:ln>
        </p:spPr>
        <p:txBody>
          <a:bodyPr/>
          <a:lstStyle/>
          <a:p>
            <a:endParaRPr lang="ru-RU"/>
          </a:p>
        </p:txBody>
      </p:sp>
      <p:sp>
        <p:nvSpPr>
          <p:cNvPr id="6" name="Shape 4"/>
          <p:cNvSpPr/>
          <p:nvPr/>
        </p:nvSpPr>
        <p:spPr>
          <a:xfrm>
            <a:off x="640080" y="1645920"/>
            <a:ext cx="384048" cy="384048"/>
          </a:xfrm>
          <a:prstGeom prst="ellipse">
            <a:avLst/>
          </a:prstGeom>
          <a:solidFill>
            <a:srgbClr val="1E5641"/>
          </a:solidFill>
          <a:ln/>
        </p:spPr>
        <p:txBody>
          <a:bodyPr/>
          <a:lstStyle/>
          <a:p>
            <a:endParaRPr lang="ru-RU"/>
          </a:p>
        </p:txBody>
      </p:sp>
      <p:sp>
        <p:nvSpPr>
          <p:cNvPr id="7" name="Text 5"/>
          <p:cNvSpPr/>
          <p:nvPr/>
        </p:nvSpPr>
        <p:spPr>
          <a:xfrm>
            <a:off x="640080" y="1645920"/>
            <a:ext cx="384048" cy="384048"/>
          </a:xfrm>
          <a:prstGeom prst="rect">
            <a:avLst/>
          </a:prstGeom>
          <a:noFill/>
          <a:ln/>
        </p:spPr>
        <p:txBody>
          <a:bodyPr wrap="square" lIns="0" tIns="0" rIns="0" bIns="0" rtlCol="0" anchor="ctr"/>
          <a:lstStyle/>
          <a:p>
            <a:pPr marL="0" indent="0" algn="ctr">
              <a:buNone/>
            </a:pPr>
            <a:r>
              <a:rPr lang="en-US" sz="1500" b="1" dirty="0">
                <a:solidFill>
                  <a:srgbClr val="FFFFFF"/>
                </a:solidFill>
                <a:latin typeface="Cambria" pitchFamily="34" charset="0"/>
                <a:ea typeface="Cambria" pitchFamily="34" charset="-122"/>
                <a:cs typeface="Cambria" pitchFamily="34" charset="-120"/>
              </a:rPr>
              <a:t>1</a:t>
            </a:r>
            <a:endParaRPr lang="en-US" sz="1500" dirty="0"/>
          </a:p>
        </p:txBody>
      </p:sp>
      <p:sp>
        <p:nvSpPr>
          <p:cNvPr id="8" name="Text 6"/>
          <p:cNvSpPr/>
          <p:nvPr/>
        </p:nvSpPr>
        <p:spPr>
          <a:xfrm>
            <a:off x="1152144" y="1682496"/>
            <a:ext cx="3163824" cy="310896"/>
          </a:xfrm>
          <a:prstGeom prst="rect">
            <a:avLst/>
          </a:prstGeom>
          <a:noFill/>
          <a:ln/>
        </p:spPr>
        <p:txBody>
          <a:bodyPr wrap="square" lIns="0" tIns="0" rIns="0" bIns="0" rtlCol="0" anchor="ctr"/>
          <a:lstStyle/>
          <a:p>
            <a:pPr marL="0" indent="0">
              <a:buNone/>
            </a:pPr>
            <a:r>
              <a:rPr lang="en-US" sz="1200" b="1" dirty="0">
                <a:solidFill>
                  <a:srgbClr val="12352B"/>
                </a:solidFill>
                <a:latin typeface="Calibri" pitchFamily="34" charset="0"/>
                <a:ea typeface="Calibri" pitchFamily="34" charset="-122"/>
                <a:cs typeface="Calibri" pitchFamily="34" charset="-120"/>
              </a:rPr>
              <a:t>Doctrinal &amp; normative analysis</a:t>
            </a:r>
            <a:endParaRPr lang="en-US" sz="1200" dirty="0"/>
          </a:p>
        </p:txBody>
      </p:sp>
      <p:sp>
        <p:nvSpPr>
          <p:cNvPr id="9" name="Text 7"/>
          <p:cNvSpPr/>
          <p:nvPr/>
        </p:nvSpPr>
        <p:spPr>
          <a:xfrm>
            <a:off x="640080" y="2121408"/>
            <a:ext cx="3675888" cy="585216"/>
          </a:xfrm>
          <a:prstGeom prst="rect">
            <a:avLst/>
          </a:prstGeom>
          <a:noFill/>
          <a:ln/>
        </p:spPr>
        <p:txBody>
          <a:bodyPr wrap="square" lIns="0" tIns="0" rIns="0" bIns="0" rtlCol="0" anchor="ctr"/>
          <a:lstStyle/>
          <a:p>
            <a:pPr marL="0" indent="0">
              <a:buNone/>
            </a:pPr>
            <a:r>
              <a:rPr lang="en-US" sz="960" dirty="0">
                <a:solidFill>
                  <a:srgbClr val="20302A"/>
                </a:solidFill>
                <a:latin typeface="Calibri" pitchFamily="34" charset="0"/>
                <a:ea typeface="Calibri" pitchFamily="34" charset="-122"/>
                <a:cs typeface="Calibri" pitchFamily="34" charset="-120"/>
              </a:rPr>
              <a:t>Read and interpret the law: ECHR Art. 6, the EU AI Act, GDPR Art. 22, the CEPEJ Charter, and national civil-procedure codes.</a:t>
            </a:r>
            <a:endParaRPr lang="en-US" sz="960" dirty="0"/>
          </a:p>
        </p:txBody>
      </p:sp>
      <p:sp>
        <p:nvSpPr>
          <p:cNvPr id="10" name="Shape 8"/>
          <p:cNvSpPr/>
          <p:nvPr/>
        </p:nvSpPr>
        <p:spPr>
          <a:xfrm>
            <a:off x="4645152" y="1463040"/>
            <a:ext cx="4041648" cy="1371600"/>
          </a:xfrm>
          <a:prstGeom prst="roundRect">
            <a:avLst>
              <a:gd name="adj" fmla="val 4667"/>
            </a:avLst>
          </a:prstGeom>
          <a:solidFill>
            <a:srgbClr val="F1F6F3"/>
          </a:solidFill>
          <a:ln w="9525">
            <a:solidFill>
              <a:srgbClr val="DCE7E1"/>
            </a:solidFill>
            <a:prstDash val="solid"/>
          </a:ln>
        </p:spPr>
        <p:txBody>
          <a:bodyPr/>
          <a:lstStyle/>
          <a:p>
            <a:endParaRPr lang="ru-RU"/>
          </a:p>
        </p:txBody>
      </p:sp>
      <p:sp>
        <p:nvSpPr>
          <p:cNvPr id="11" name="Shape 9"/>
          <p:cNvSpPr/>
          <p:nvPr/>
        </p:nvSpPr>
        <p:spPr>
          <a:xfrm>
            <a:off x="4828032" y="1645920"/>
            <a:ext cx="384048" cy="384048"/>
          </a:xfrm>
          <a:prstGeom prst="ellipse">
            <a:avLst/>
          </a:prstGeom>
          <a:solidFill>
            <a:srgbClr val="1E5641"/>
          </a:solidFill>
          <a:ln/>
        </p:spPr>
        <p:txBody>
          <a:bodyPr/>
          <a:lstStyle/>
          <a:p>
            <a:endParaRPr lang="ru-RU"/>
          </a:p>
        </p:txBody>
      </p:sp>
      <p:sp>
        <p:nvSpPr>
          <p:cNvPr id="12" name="Text 10"/>
          <p:cNvSpPr/>
          <p:nvPr/>
        </p:nvSpPr>
        <p:spPr>
          <a:xfrm>
            <a:off x="4828032" y="1645920"/>
            <a:ext cx="384048" cy="384048"/>
          </a:xfrm>
          <a:prstGeom prst="rect">
            <a:avLst/>
          </a:prstGeom>
          <a:noFill/>
          <a:ln/>
        </p:spPr>
        <p:txBody>
          <a:bodyPr wrap="square" lIns="0" tIns="0" rIns="0" bIns="0" rtlCol="0" anchor="ctr"/>
          <a:lstStyle/>
          <a:p>
            <a:pPr marL="0" indent="0" algn="ctr">
              <a:buNone/>
            </a:pPr>
            <a:r>
              <a:rPr lang="en-US" sz="1500" b="1" dirty="0">
                <a:solidFill>
                  <a:srgbClr val="FFFFFF"/>
                </a:solidFill>
                <a:latin typeface="Cambria" pitchFamily="34" charset="0"/>
                <a:ea typeface="Cambria" pitchFamily="34" charset="-122"/>
                <a:cs typeface="Cambria" pitchFamily="34" charset="-120"/>
              </a:rPr>
              <a:t>2</a:t>
            </a:r>
            <a:endParaRPr lang="en-US" sz="1500" dirty="0"/>
          </a:p>
        </p:txBody>
      </p:sp>
      <p:sp>
        <p:nvSpPr>
          <p:cNvPr id="13" name="Text 11"/>
          <p:cNvSpPr/>
          <p:nvPr/>
        </p:nvSpPr>
        <p:spPr>
          <a:xfrm>
            <a:off x="5340096" y="1682496"/>
            <a:ext cx="3163824" cy="310896"/>
          </a:xfrm>
          <a:prstGeom prst="rect">
            <a:avLst/>
          </a:prstGeom>
          <a:noFill/>
          <a:ln/>
        </p:spPr>
        <p:txBody>
          <a:bodyPr wrap="square" lIns="0" tIns="0" rIns="0" bIns="0" rtlCol="0" anchor="ctr"/>
          <a:lstStyle/>
          <a:p>
            <a:pPr marL="0" indent="0">
              <a:buNone/>
            </a:pPr>
            <a:r>
              <a:rPr lang="en-US" sz="1200" b="1" dirty="0">
                <a:solidFill>
                  <a:srgbClr val="12352B"/>
                </a:solidFill>
                <a:latin typeface="Calibri" pitchFamily="34" charset="0"/>
                <a:ea typeface="Calibri" pitchFamily="34" charset="-122"/>
                <a:cs typeface="Calibri" pitchFamily="34" charset="-120"/>
              </a:rPr>
              <a:t>Comparative institutional method</a:t>
            </a:r>
            <a:endParaRPr lang="en-US" sz="1200" dirty="0"/>
          </a:p>
        </p:txBody>
      </p:sp>
      <p:sp>
        <p:nvSpPr>
          <p:cNvPr id="14" name="Text 12"/>
          <p:cNvSpPr/>
          <p:nvPr/>
        </p:nvSpPr>
        <p:spPr>
          <a:xfrm>
            <a:off x="4828032" y="2121408"/>
            <a:ext cx="3675888" cy="585216"/>
          </a:xfrm>
          <a:prstGeom prst="rect">
            <a:avLst/>
          </a:prstGeom>
          <a:noFill/>
          <a:ln/>
        </p:spPr>
        <p:txBody>
          <a:bodyPr wrap="square" lIns="0" tIns="0" rIns="0" bIns="0" rtlCol="0" anchor="ctr"/>
          <a:lstStyle/>
          <a:p>
            <a:pPr marL="0" indent="0">
              <a:buNone/>
            </a:pPr>
            <a:r>
              <a:rPr lang="en-US" sz="960" dirty="0">
                <a:solidFill>
                  <a:srgbClr val="20302A"/>
                </a:solidFill>
                <a:latin typeface="Calibri" pitchFamily="34" charset="0"/>
                <a:ea typeface="Calibri" pitchFamily="34" charset="-122"/>
                <a:cs typeface="Calibri" pitchFamily="34" charset="-120"/>
              </a:rPr>
              <a:t>Treat the five countries as distinct models and compare how each solves the same problems (functional comparison).</a:t>
            </a:r>
            <a:endParaRPr lang="en-US" sz="960" dirty="0"/>
          </a:p>
        </p:txBody>
      </p:sp>
      <p:sp>
        <p:nvSpPr>
          <p:cNvPr id="15" name="Shape 13"/>
          <p:cNvSpPr/>
          <p:nvPr/>
        </p:nvSpPr>
        <p:spPr>
          <a:xfrm>
            <a:off x="457200" y="2999232"/>
            <a:ext cx="4041648" cy="1371600"/>
          </a:xfrm>
          <a:prstGeom prst="roundRect">
            <a:avLst>
              <a:gd name="adj" fmla="val 4667"/>
            </a:avLst>
          </a:prstGeom>
          <a:solidFill>
            <a:srgbClr val="F1F6F3"/>
          </a:solidFill>
          <a:ln w="9525">
            <a:solidFill>
              <a:srgbClr val="DCE7E1"/>
            </a:solidFill>
            <a:prstDash val="solid"/>
          </a:ln>
        </p:spPr>
        <p:txBody>
          <a:bodyPr/>
          <a:lstStyle/>
          <a:p>
            <a:endParaRPr lang="ru-RU"/>
          </a:p>
        </p:txBody>
      </p:sp>
      <p:sp>
        <p:nvSpPr>
          <p:cNvPr id="16" name="Shape 14"/>
          <p:cNvSpPr/>
          <p:nvPr/>
        </p:nvSpPr>
        <p:spPr>
          <a:xfrm>
            <a:off x="640080" y="3182112"/>
            <a:ext cx="384048" cy="384048"/>
          </a:xfrm>
          <a:prstGeom prst="ellipse">
            <a:avLst/>
          </a:prstGeom>
          <a:solidFill>
            <a:srgbClr val="1E5641"/>
          </a:solidFill>
          <a:ln/>
        </p:spPr>
        <p:txBody>
          <a:bodyPr/>
          <a:lstStyle/>
          <a:p>
            <a:endParaRPr lang="ru-RU"/>
          </a:p>
        </p:txBody>
      </p:sp>
      <p:sp>
        <p:nvSpPr>
          <p:cNvPr id="17" name="Text 15"/>
          <p:cNvSpPr/>
          <p:nvPr/>
        </p:nvSpPr>
        <p:spPr>
          <a:xfrm>
            <a:off x="640080" y="3182112"/>
            <a:ext cx="384048" cy="384048"/>
          </a:xfrm>
          <a:prstGeom prst="rect">
            <a:avLst/>
          </a:prstGeom>
          <a:noFill/>
          <a:ln/>
        </p:spPr>
        <p:txBody>
          <a:bodyPr wrap="square" lIns="0" tIns="0" rIns="0" bIns="0" rtlCol="0" anchor="ctr"/>
          <a:lstStyle/>
          <a:p>
            <a:pPr marL="0" indent="0" algn="ctr">
              <a:buNone/>
            </a:pPr>
            <a:r>
              <a:rPr lang="en-US" sz="1500" b="1" dirty="0">
                <a:solidFill>
                  <a:srgbClr val="FFFFFF"/>
                </a:solidFill>
                <a:latin typeface="Cambria" pitchFamily="34" charset="0"/>
                <a:ea typeface="Cambria" pitchFamily="34" charset="-122"/>
                <a:cs typeface="Cambria" pitchFamily="34" charset="-120"/>
              </a:rPr>
              <a:t>3</a:t>
            </a:r>
            <a:endParaRPr lang="en-US" sz="1500" dirty="0"/>
          </a:p>
        </p:txBody>
      </p:sp>
      <p:sp>
        <p:nvSpPr>
          <p:cNvPr id="18" name="Text 16"/>
          <p:cNvSpPr/>
          <p:nvPr/>
        </p:nvSpPr>
        <p:spPr>
          <a:xfrm>
            <a:off x="1152144" y="3218688"/>
            <a:ext cx="3163824" cy="310896"/>
          </a:xfrm>
          <a:prstGeom prst="rect">
            <a:avLst/>
          </a:prstGeom>
          <a:noFill/>
          <a:ln/>
        </p:spPr>
        <p:txBody>
          <a:bodyPr wrap="square" lIns="0" tIns="0" rIns="0" bIns="0" rtlCol="0" anchor="ctr"/>
          <a:lstStyle/>
          <a:p>
            <a:pPr marL="0" indent="0">
              <a:buNone/>
            </a:pPr>
            <a:r>
              <a:rPr lang="en-US" sz="1200" b="1" dirty="0">
                <a:solidFill>
                  <a:srgbClr val="12352B"/>
                </a:solidFill>
                <a:latin typeface="Calibri" pitchFamily="34" charset="0"/>
                <a:ea typeface="Calibri" pitchFamily="34" charset="-122"/>
                <a:cs typeface="Calibri" pitchFamily="34" charset="-120"/>
              </a:rPr>
              <a:t>Interdisciplinary integration</a:t>
            </a:r>
            <a:endParaRPr lang="en-US" sz="1200" dirty="0"/>
          </a:p>
        </p:txBody>
      </p:sp>
      <p:sp>
        <p:nvSpPr>
          <p:cNvPr id="19" name="Text 17"/>
          <p:cNvSpPr/>
          <p:nvPr/>
        </p:nvSpPr>
        <p:spPr>
          <a:xfrm>
            <a:off x="640080" y="3657600"/>
            <a:ext cx="3675888" cy="585216"/>
          </a:xfrm>
          <a:prstGeom prst="rect">
            <a:avLst/>
          </a:prstGeom>
          <a:noFill/>
          <a:ln/>
        </p:spPr>
        <p:txBody>
          <a:bodyPr wrap="square" lIns="0" tIns="0" rIns="0" bIns="0" rtlCol="0" anchor="ctr"/>
          <a:lstStyle/>
          <a:p>
            <a:pPr marL="0" indent="0">
              <a:buNone/>
            </a:pPr>
            <a:r>
              <a:rPr lang="en-US" sz="960" dirty="0">
                <a:solidFill>
                  <a:srgbClr val="20302A"/>
                </a:solidFill>
                <a:latin typeface="Calibri" pitchFamily="34" charset="0"/>
                <a:ea typeface="Calibri" pitchFamily="34" charset="-122"/>
                <a:cs typeface="Calibri" pitchFamily="34" charset="-120"/>
              </a:rPr>
              <a:t>Borrow from AI studies and legal informatics, so the technology is described correctly: rule-based, data-driven, and the black-box limit.</a:t>
            </a:r>
            <a:endParaRPr lang="en-US" sz="960" dirty="0"/>
          </a:p>
        </p:txBody>
      </p:sp>
      <p:sp>
        <p:nvSpPr>
          <p:cNvPr id="20" name="Shape 18"/>
          <p:cNvSpPr/>
          <p:nvPr/>
        </p:nvSpPr>
        <p:spPr>
          <a:xfrm>
            <a:off x="4645152" y="2999232"/>
            <a:ext cx="4041648" cy="1371600"/>
          </a:xfrm>
          <a:prstGeom prst="roundRect">
            <a:avLst>
              <a:gd name="adj" fmla="val 4667"/>
            </a:avLst>
          </a:prstGeom>
          <a:solidFill>
            <a:srgbClr val="F1F6F3"/>
          </a:solidFill>
          <a:ln w="9525">
            <a:solidFill>
              <a:srgbClr val="DCE7E1"/>
            </a:solidFill>
            <a:prstDash val="solid"/>
          </a:ln>
        </p:spPr>
        <p:txBody>
          <a:bodyPr/>
          <a:lstStyle/>
          <a:p>
            <a:endParaRPr lang="ru-RU"/>
          </a:p>
        </p:txBody>
      </p:sp>
      <p:sp>
        <p:nvSpPr>
          <p:cNvPr id="21" name="Shape 19"/>
          <p:cNvSpPr/>
          <p:nvPr/>
        </p:nvSpPr>
        <p:spPr>
          <a:xfrm>
            <a:off x="4828032" y="3182112"/>
            <a:ext cx="384048" cy="384048"/>
          </a:xfrm>
          <a:prstGeom prst="ellipse">
            <a:avLst/>
          </a:prstGeom>
          <a:solidFill>
            <a:srgbClr val="1E5641"/>
          </a:solidFill>
          <a:ln/>
        </p:spPr>
        <p:txBody>
          <a:bodyPr/>
          <a:lstStyle/>
          <a:p>
            <a:endParaRPr lang="ru-RU"/>
          </a:p>
        </p:txBody>
      </p:sp>
      <p:sp>
        <p:nvSpPr>
          <p:cNvPr id="22" name="Text 20"/>
          <p:cNvSpPr/>
          <p:nvPr/>
        </p:nvSpPr>
        <p:spPr>
          <a:xfrm>
            <a:off x="4828032" y="3182112"/>
            <a:ext cx="384048" cy="384048"/>
          </a:xfrm>
          <a:prstGeom prst="rect">
            <a:avLst/>
          </a:prstGeom>
          <a:noFill/>
          <a:ln/>
        </p:spPr>
        <p:txBody>
          <a:bodyPr wrap="square" lIns="0" tIns="0" rIns="0" bIns="0" rtlCol="0" anchor="ctr"/>
          <a:lstStyle/>
          <a:p>
            <a:pPr marL="0" indent="0" algn="ctr">
              <a:buNone/>
            </a:pPr>
            <a:r>
              <a:rPr lang="en-US" sz="1500" b="1" dirty="0">
                <a:solidFill>
                  <a:srgbClr val="FFFFFF"/>
                </a:solidFill>
                <a:latin typeface="Cambria" pitchFamily="34" charset="0"/>
                <a:ea typeface="Cambria" pitchFamily="34" charset="-122"/>
                <a:cs typeface="Cambria" pitchFamily="34" charset="-120"/>
              </a:rPr>
              <a:t>4</a:t>
            </a:r>
            <a:endParaRPr lang="en-US" sz="1500" dirty="0"/>
          </a:p>
        </p:txBody>
      </p:sp>
      <p:sp>
        <p:nvSpPr>
          <p:cNvPr id="23" name="Text 21"/>
          <p:cNvSpPr/>
          <p:nvPr/>
        </p:nvSpPr>
        <p:spPr>
          <a:xfrm>
            <a:off x="5340096" y="3218688"/>
            <a:ext cx="3163824" cy="310896"/>
          </a:xfrm>
          <a:prstGeom prst="rect">
            <a:avLst/>
          </a:prstGeom>
          <a:noFill/>
          <a:ln/>
        </p:spPr>
        <p:txBody>
          <a:bodyPr wrap="square" lIns="0" tIns="0" rIns="0" bIns="0" rtlCol="0" anchor="ctr"/>
          <a:lstStyle/>
          <a:p>
            <a:pPr marL="0" indent="0">
              <a:buNone/>
            </a:pPr>
            <a:r>
              <a:rPr lang="en-US" sz="1200" b="1" dirty="0">
                <a:solidFill>
                  <a:srgbClr val="12352B"/>
                </a:solidFill>
                <a:latin typeface="Calibri" pitchFamily="34" charset="0"/>
                <a:ea typeface="Calibri" pitchFamily="34" charset="-122"/>
                <a:cs typeface="Calibri" pitchFamily="34" charset="-120"/>
              </a:rPr>
              <a:t>Risk-based regulatory analysis</a:t>
            </a:r>
            <a:endParaRPr lang="en-US" sz="1200" dirty="0"/>
          </a:p>
        </p:txBody>
      </p:sp>
      <p:sp>
        <p:nvSpPr>
          <p:cNvPr id="24" name="Text 22"/>
          <p:cNvSpPr/>
          <p:nvPr/>
        </p:nvSpPr>
        <p:spPr>
          <a:xfrm>
            <a:off x="4828032" y="3657600"/>
            <a:ext cx="3675888" cy="585216"/>
          </a:xfrm>
          <a:prstGeom prst="rect">
            <a:avLst/>
          </a:prstGeom>
          <a:noFill/>
          <a:ln/>
        </p:spPr>
        <p:txBody>
          <a:bodyPr wrap="square" lIns="0" tIns="0" rIns="0" bIns="0" rtlCol="0" anchor="ctr"/>
          <a:lstStyle/>
          <a:p>
            <a:pPr marL="0" indent="0">
              <a:buNone/>
            </a:pPr>
            <a:r>
              <a:rPr lang="en-US" sz="960" dirty="0">
                <a:solidFill>
                  <a:srgbClr val="20302A"/>
                </a:solidFill>
                <a:latin typeface="Calibri" pitchFamily="34" charset="0"/>
                <a:ea typeface="Calibri" pitchFamily="34" charset="-122"/>
                <a:cs typeface="Calibri" pitchFamily="34" charset="-120"/>
              </a:rPr>
              <a:t>Sort AI uses by their risk, the EU AI Act's own logic, and match each level of risk to the safeguards it requires.</a:t>
            </a:r>
            <a:endParaRPr lang="en-US" sz="960" dirty="0"/>
          </a:p>
        </p:txBody>
      </p:sp>
      <p:sp>
        <p:nvSpPr>
          <p:cNvPr id="25" name="Text 23"/>
          <p:cNvSpPr/>
          <p:nvPr/>
        </p:nvSpPr>
        <p:spPr>
          <a:xfrm>
            <a:off x="457200" y="4535424"/>
            <a:ext cx="8229600" cy="256032"/>
          </a:xfrm>
          <a:prstGeom prst="rect">
            <a:avLst/>
          </a:prstGeom>
          <a:noFill/>
          <a:ln/>
        </p:spPr>
        <p:txBody>
          <a:bodyPr wrap="square" lIns="0" tIns="0" rIns="0" bIns="0" rtlCol="0" anchor="ctr"/>
          <a:lstStyle/>
          <a:p>
            <a:pPr marL="0" indent="0" algn="ctr">
              <a:buNone/>
            </a:pPr>
            <a:r>
              <a:rPr lang="en-US" sz="1050" i="1" dirty="0">
                <a:solidFill>
                  <a:srgbClr val="5E6E66"/>
                </a:solidFill>
                <a:latin typeface="Calibri" pitchFamily="34" charset="0"/>
                <a:ea typeface="Calibri" pitchFamily="34" charset="-122"/>
                <a:cs typeface="Calibri" pitchFamily="34" charset="-120"/>
              </a:rPr>
              <a:t>Doctrinal and comparative at its core; empirical evidence is used critically, but no new field data is claimed.</a:t>
            </a:r>
            <a:endParaRPr lang="en-US" sz="1050" dirty="0"/>
          </a:p>
        </p:txBody>
      </p:sp>
      <p:sp>
        <p:nvSpPr>
          <p:cNvPr id="27" name="Text 25"/>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9</a:t>
            </a:r>
            <a:endParaRPr lang="en-US" sz="8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Text 0"/>
          <p:cNvSpPr/>
          <p:nvPr/>
        </p:nvSpPr>
        <p:spPr>
          <a:xfrm>
            <a:off x="457200" y="347472"/>
            <a:ext cx="8229600" cy="237744"/>
          </a:xfrm>
          <a:prstGeom prst="rect">
            <a:avLst/>
          </a:prstGeom>
          <a:noFill/>
          <a:ln/>
        </p:spPr>
        <p:txBody>
          <a:bodyPr wrap="square" lIns="0" tIns="0" rIns="0" bIns="0" rtlCol="0" anchor="ctr"/>
          <a:lstStyle/>
          <a:p>
            <a:pPr marL="0" indent="0">
              <a:buNone/>
            </a:pPr>
            <a:r>
              <a:rPr lang="en-US" sz="1050" b="1" kern="0" spc="300" dirty="0">
                <a:solidFill>
                  <a:srgbClr val="B05E2A"/>
                </a:solidFill>
                <a:latin typeface="Calibri" pitchFamily="34" charset="0"/>
                <a:ea typeface="Calibri" pitchFamily="34" charset="-122"/>
                <a:cs typeface="Calibri" pitchFamily="34" charset="-120"/>
              </a:rPr>
              <a:t>CONCEPTUAL TOOL</a:t>
            </a:r>
            <a:endParaRPr lang="en-US" sz="1050" dirty="0"/>
          </a:p>
        </p:txBody>
      </p:sp>
      <p:sp>
        <p:nvSpPr>
          <p:cNvPr id="3" name="Text 1"/>
          <p:cNvSpPr/>
          <p:nvPr/>
        </p:nvSpPr>
        <p:spPr>
          <a:xfrm>
            <a:off x="457200" y="603504"/>
            <a:ext cx="8229600" cy="475488"/>
          </a:xfrm>
          <a:prstGeom prst="rect">
            <a:avLst/>
          </a:prstGeom>
          <a:noFill/>
          <a:ln/>
        </p:spPr>
        <p:txBody>
          <a:bodyPr wrap="square" lIns="0" tIns="0" rIns="0" bIns="0" rtlCol="0" anchor="ctr"/>
          <a:lstStyle/>
          <a:p>
            <a:pPr marL="0" indent="0">
              <a:buNone/>
            </a:pPr>
            <a:r>
              <a:rPr lang="en-US" sz="2700" b="1" dirty="0">
                <a:solidFill>
                  <a:srgbClr val="12352B"/>
                </a:solidFill>
                <a:latin typeface="Cambria" pitchFamily="34" charset="0"/>
                <a:ea typeface="Cambria" pitchFamily="34" charset="-122"/>
                <a:cs typeface="Cambria" pitchFamily="34" charset="-120"/>
              </a:rPr>
              <a:t>Degrees of Judicial Automation</a:t>
            </a:r>
            <a:endParaRPr lang="en-US" sz="2700" dirty="0"/>
          </a:p>
        </p:txBody>
      </p:sp>
      <p:sp>
        <p:nvSpPr>
          <p:cNvPr id="4" name="Text 2"/>
          <p:cNvSpPr/>
          <p:nvPr/>
        </p:nvSpPr>
        <p:spPr>
          <a:xfrm>
            <a:off x="457200" y="1078992"/>
            <a:ext cx="8229600" cy="274320"/>
          </a:xfrm>
          <a:prstGeom prst="rect">
            <a:avLst/>
          </a:prstGeom>
          <a:noFill/>
          <a:ln/>
        </p:spPr>
        <p:txBody>
          <a:bodyPr wrap="square" lIns="0" tIns="0" rIns="0" bIns="0" rtlCol="0" anchor="ctr"/>
          <a:lstStyle/>
          <a:p>
            <a:pPr marL="0" indent="0">
              <a:buNone/>
            </a:pPr>
            <a:r>
              <a:rPr lang="en-US" sz="1200" i="1" dirty="0">
                <a:solidFill>
                  <a:srgbClr val="5E6E66"/>
                </a:solidFill>
                <a:latin typeface="Calibri" pitchFamily="34" charset="0"/>
                <a:ea typeface="Calibri" pitchFamily="34" charset="-122"/>
                <a:cs typeface="Calibri" pitchFamily="34" charset="-120"/>
              </a:rPr>
              <a:t>The spine of the dissertation</a:t>
            </a:r>
            <a:endParaRPr lang="en-US" sz="1200" dirty="0"/>
          </a:p>
        </p:txBody>
      </p:sp>
      <p:sp>
        <p:nvSpPr>
          <p:cNvPr id="5" name="Shape 3"/>
          <p:cNvSpPr/>
          <p:nvPr/>
        </p:nvSpPr>
        <p:spPr>
          <a:xfrm>
            <a:off x="502920" y="3264408"/>
            <a:ext cx="1572768" cy="685800"/>
          </a:xfrm>
          <a:prstGeom prst="rect">
            <a:avLst/>
          </a:prstGeom>
          <a:solidFill>
            <a:srgbClr val="BFD8CC"/>
          </a:solidFill>
          <a:ln/>
        </p:spPr>
        <p:txBody>
          <a:bodyPr/>
          <a:lstStyle/>
          <a:p>
            <a:endParaRPr lang="ru-RU"/>
          </a:p>
        </p:txBody>
      </p:sp>
      <p:sp>
        <p:nvSpPr>
          <p:cNvPr id="6" name="Text 4"/>
          <p:cNvSpPr/>
          <p:nvPr/>
        </p:nvSpPr>
        <p:spPr>
          <a:xfrm>
            <a:off x="612648" y="3337560"/>
            <a:ext cx="1353312" cy="310896"/>
          </a:xfrm>
          <a:prstGeom prst="rect">
            <a:avLst/>
          </a:prstGeom>
          <a:noFill/>
          <a:ln/>
        </p:spPr>
        <p:txBody>
          <a:bodyPr wrap="square" lIns="0" tIns="0" rIns="0" bIns="0" rtlCol="0" anchor="ctr"/>
          <a:lstStyle/>
          <a:p>
            <a:pPr marL="0" indent="0">
              <a:buNone/>
            </a:pPr>
            <a:r>
              <a:rPr lang="en-US" sz="1800" b="1" dirty="0">
                <a:solidFill>
                  <a:srgbClr val="20302A"/>
                </a:solidFill>
                <a:latin typeface="Cambria" pitchFamily="34" charset="0"/>
                <a:ea typeface="Cambria" pitchFamily="34" charset="-122"/>
                <a:cs typeface="Cambria" pitchFamily="34" charset="-120"/>
              </a:rPr>
              <a:t>0</a:t>
            </a:r>
            <a:endParaRPr lang="en-US" sz="1800" dirty="0"/>
          </a:p>
        </p:txBody>
      </p:sp>
      <p:sp>
        <p:nvSpPr>
          <p:cNvPr id="7" name="Text 5"/>
          <p:cNvSpPr/>
          <p:nvPr/>
        </p:nvSpPr>
        <p:spPr>
          <a:xfrm>
            <a:off x="612648" y="3648456"/>
            <a:ext cx="1353312" cy="292608"/>
          </a:xfrm>
          <a:prstGeom prst="rect">
            <a:avLst/>
          </a:prstGeom>
          <a:noFill/>
          <a:ln/>
        </p:spPr>
        <p:txBody>
          <a:bodyPr wrap="square" lIns="0" tIns="0" rIns="0" bIns="0" rtlCol="0" anchor="ctr"/>
          <a:lstStyle/>
          <a:p>
            <a:pPr marL="0" indent="0">
              <a:buNone/>
            </a:pPr>
            <a:r>
              <a:rPr lang="en-US" sz="1000" b="1" dirty="0">
                <a:solidFill>
                  <a:srgbClr val="20302A"/>
                </a:solidFill>
                <a:latin typeface="Calibri" pitchFamily="34" charset="0"/>
                <a:ea typeface="Calibri" pitchFamily="34" charset="-122"/>
                <a:cs typeface="Calibri" pitchFamily="34" charset="-120"/>
              </a:rPr>
              <a:t>Support</a:t>
            </a:r>
            <a:endParaRPr lang="en-US" sz="1000" dirty="0"/>
          </a:p>
        </p:txBody>
      </p:sp>
      <p:sp>
        <p:nvSpPr>
          <p:cNvPr id="8" name="Text 6"/>
          <p:cNvSpPr/>
          <p:nvPr/>
        </p:nvSpPr>
        <p:spPr>
          <a:xfrm>
            <a:off x="521208" y="4023360"/>
            <a:ext cx="1536192" cy="566928"/>
          </a:xfrm>
          <a:prstGeom prst="rect">
            <a:avLst/>
          </a:prstGeom>
          <a:noFill/>
          <a:ln/>
        </p:spPr>
        <p:txBody>
          <a:bodyPr wrap="square" lIns="0" tIns="0" rIns="0" bIns="0" rtlCol="0" anchor="ctr"/>
          <a:lstStyle/>
          <a:p>
            <a:pPr marL="0" indent="0" algn="ctr">
              <a:buNone/>
            </a:pPr>
            <a:r>
              <a:rPr lang="en-US" sz="830" dirty="0">
                <a:solidFill>
                  <a:srgbClr val="5E6E66"/>
                </a:solidFill>
                <a:latin typeface="Calibri" pitchFamily="34" charset="0"/>
                <a:ea typeface="Calibri" pitchFamily="34" charset="-122"/>
                <a:cs typeface="Calibri" pitchFamily="34" charset="-120"/>
              </a:rPr>
              <a:t>e-filing, online hearings, transcription</a:t>
            </a:r>
            <a:endParaRPr lang="en-US" sz="830" dirty="0"/>
          </a:p>
        </p:txBody>
      </p:sp>
      <p:sp>
        <p:nvSpPr>
          <p:cNvPr id="9" name="Shape 7"/>
          <p:cNvSpPr/>
          <p:nvPr/>
        </p:nvSpPr>
        <p:spPr>
          <a:xfrm>
            <a:off x="2167128" y="2898648"/>
            <a:ext cx="1572768" cy="1051560"/>
          </a:xfrm>
          <a:prstGeom prst="rect">
            <a:avLst/>
          </a:prstGeom>
          <a:solidFill>
            <a:srgbClr val="8FBCA9"/>
          </a:solidFill>
          <a:ln/>
        </p:spPr>
        <p:txBody>
          <a:bodyPr/>
          <a:lstStyle/>
          <a:p>
            <a:endParaRPr lang="ru-RU"/>
          </a:p>
        </p:txBody>
      </p:sp>
      <p:sp>
        <p:nvSpPr>
          <p:cNvPr id="10" name="Text 8"/>
          <p:cNvSpPr/>
          <p:nvPr/>
        </p:nvSpPr>
        <p:spPr>
          <a:xfrm>
            <a:off x="2276856" y="2971800"/>
            <a:ext cx="1353312" cy="310896"/>
          </a:xfrm>
          <a:prstGeom prst="rect">
            <a:avLst/>
          </a:prstGeom>
          <a:noFill/>
          <a:ln/>
        </p:spPr>
        <p:txBody>
          <a:bodyPr wrap="square" lIns="0" tIns="0" rIns="0" bIns="0" rtlCol="0" anchor="ctr"/>
          <a:lstStyle/>
          <a:p>
            <a:pPr marL="0" indent="0">
              <a:buNone/>
            </a:pPr>
            <a:r>
              <a:rPr lang="en-US" sz="1800" b="1" dirty="0">
                <a:solidFill>
                  <a:srgbClr val="20302A"/>
                </a:solidFill>
                <a:latin typeface="Cambria" pitchFamily="34" charset="0"/>
                <a:ea typeface="Cambria" pitchFamily="34" charset="-122"/>
                <a:cs typeface="Cambria" pitchFamily="34" charset="-120"/>
              </a:rPr>
              <a:t>1</a:t>
            </a:r>
            <a:endParaRPr lang="en-US" sz="1800" dirty="0"/>
          </a:p>
        </p:txBody>
      </p:sp>
      <p:sp>
        <p:nvSpPr>
          <p:cNvPr id="11" name="Text 9"/>
          <p:cNvSpPr/>
          <p:nvPr/>
        </p:nvSpPr>
        <p:spPr>
          <a:xfrm>
            <a:off x="2276856" y="3282696"/>
            <a:ext cx="1353312" cy="292608"/>
          </a:xfrm>
          <a:prstGeom prst="rect">
            <a:avLst/>
          </a:prstGeom>
          <a:noFill/>
          <a:ln/>
        </p:spPr>
        <p:txBody>
          <a:bodyPr wrap="square" lIns="0" tIns="0" rIns="0" bIns="0" rtlCol="0" anchor="ctr"/>
          <a:lstStyle/>
          <a:p>
            <a:pPr marL="0" indent="0">
              <a:buNone/>
            </a:pPr>
            <a:r>
              <a:rPr lang="en-US" sz="1000" b="1" dirty="0">
                <a:solidFill>
                  <a:srgbClr val="20302A"/>
                </a:solidFill>
                <a:latin typeface="Calibri" pitchFamily="34" charset="0"/>
                <a:ea typeface="Calibri" pitchFamily="34" charset="-122"/>
                <a:cs typeface="Calibri" pitchFamily="34" charset="-120"/>
              </a:rPr>
              <a:t>Decision-support</a:t>
            </a:r>
            <a:endParaRPr lang="en-US" sz="1000" dirty="0"/>
          </a:p>
        </p:txBody>
      </p:sp>
      <p:sp>
        <p:nvSpPr>
          <p:cNvPr id="12" name="Text 10"/>
          <p:cNvSpPr/>
          <p:nvPr/>
        </p:nvSpPr>
        <p:spPr>
          <a:xfrm>
            <a:off x="2185416" y="4023360"/>
            <a:ext cx="1536192" cy="566928"/>
          </a:xfrm>
          <a:prstGeom prst="rect">
            <a:avLst/>
          </a:prstGeom>
          <a:noFill/>
          <a:ln/>
        </p:spPr>
        <p:txBody>
          <a:bodyPr wrap="square" lIns="0" tIns="0" rIns="0" bIns="0" rtlCol="0" anchor="ctr"/>
          <a:lstStyle/>
          <a:p>
            <a:pPr marL="0" indent="0" algn="ctr">
              <a:buNone/>
            </a:pPr>
            <a:r>
              <a:rPr lang="en-US" sz="830" dirty="0">
                <a:solidFill>
                  <a:srgbClr val="5E6E66"/>
                </a:solidFill>
                <a:latin typeface="Calibri" pitchFamily="34" charset="0"/>
                <a:ea typeface="Calibri" pitchFamily="34" charset="-122"/>
                <a:cs typeface="Calibri" pitchFamily="34" charset="-120"/>
              </a:rPr>
              <a:t>case summaries, similar-case retrieval</a:t>
            </a:r>
            <a:endParaRPr lang="en-US" sz="830" dirty="0"/>
          </a:p>
        </p:txBody>
      </p:sp>
      <p:sp>
        <p:nvSpPr>
          <p:cNvPr id="13" name="Shape 11"/>
          <p:cNvSpPr/>
          <p:nvPr/>
        </p:nvSpPr>
        <p:spPr>
          <a:xfrm>
            <a:off x="3831336" y="2532888"/>
            <a:ext cx="1572768" cy="1417320"/>
          </a:xfrm>
          <a:prstGeom prst="rect">
            <a:avLst/>
          </a:prstGeom>
          <a:solidFill>
            <a:srgbClr val="5E9C84"/>
          </a:solidFill>
          <a:ln/>
        </p:spPr>
        <p:txBody>
          <a:bodyPr/>
          <a:lstStyle/>
          <a:p>
            <a:endParaRPr lang="ru-RU"/>
          </a:p>
        </p:txBody>
      </p:sp>
      <p:sp>
        <p:nvSpPr>
          <p:cNvPr id="14" name="Text 12"/>
          <p:cNvSpPr/>
          <p:nvPr/>
        </p:nvSpPr>
        <p:spPr>
          <a:xfrm>
            <a:off x="3941064" y="2606040"/>
            <a:ext cx="1353312" cy="310896"/>
          </a:xfrm>
          <a:prstGeom prst="rect">
            <a:avLst/>
          </a:prstGeom>
          <a:noFill/>
          <a:ln/>
        </p:spPr>
        <p:txBody>
          <a:bodyPr wrap="square" lIns="0" tIns="0" rIns="0" bIns="0" rtlCol="0" anchor="ctr"/>
          <a:lstStyle/>
          <a:p>
            <a:pPr marL="0" indent="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5" name="Text 13"/>
          <p:cNvSpPr/>
          <p:nvPr/>
        </p:nvSpPr>
        <p:spPr>
          <a:xfrm>
            <a:off x="3941064" y="2916936"/>
            <a:ext cx="1353312" cy="292608"/>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Partial automation</a:t>
            </a:r>
            <a:endParaRPr lang="en-US" sz="1000" dirty="0"/>
          </a:p>
        </p:txBody>
      </p:sp>
      <p:sp>
        <p:nvSpPr>
          <p:cNvPr id="16" name="Text 14"/>
          <p:cNvSpPr/>
          <p:nvPr/>
        </p:nvSpPr>
        <p:spPr>
          <a:xfrm>
            <a:off x="3849624" y="4023360"/>
            <a:ext cx="1536192" cy="566928"/>
          </a:xfrm>
          <a:prstGeom prst="rect">
            <a:avLst/>
          </a:prstGeom>
          <a:noFill/>
          <a:ln/>
        </p:spPr>
        <p:txBody>
          <a:bodyPr wrap="square" lIns="0" tIns="0" rIns="0" bIns="0" rtlCol="0" anchor="ctr"/>
          <a:lstStyle/>
          <a:p>
            <a:pPr marL="0" indent="0" algn="ctr">
              <a:buNone/>
            </a:pPr>
            <a:r>
              <a:rPr lang="en-US" sz="830" dirty="0">
                <a:solidFill>
                  <a:srgbClr val="5E6E66"/>
                </a:solidFill>
                <a:latin typeface="Calibri" pitchFamily="34" charset="0"/>
                <a:ea typeface="Calibri" pitchFamily="34" charset="-122"/>
                <a:cs typeface="Calibri" pitchFamily="34" charset="-120"/>
              </a:rPr>
              <a:t>order-for-payment, recommendations</a:t>
            </a:r>
            <a:endParaRPr lang="en-US" sz="830" dirty="0"/>
          </a:p>
        </p:txBody>
      </p:sp>
      <p:sp>
        <p:nvSpPr>
          <p:cNvPr id="17" name="Shape 15"/>
          <p:cNvSpPr/>
          <p:nvPr/>
        </p:nvSpPr>
        <p:spPr>
          <a:xfrm>
            <a:off x="5495544" y="2167128"/>
            <a:ext cx="1572768" cy="1783080"/>
          </a:xfrm>
          <a:prstGeom prst="rect">
            <a:avLst/>
          </a:prstGeom>
          <a:solidFill>
            <a:srgbClr val="31735B"/>
          </a:solidFill>
          <a:ln/>
        </p:spPr>
        <p:txBody>
          <a:bodyPr/>
          <a:lstStyle/>
          <a:p>
            <a:endParaRPr lang="ru-RU"/>
          </a:p>
        </p:txBody>
      </p:sp>
      <p:sp>
        <p:nvSpPr>
          <p:cNvPr id="18" name="Text 16"/>
          <p:cNvSpPr/>
          <p:nvPr/>
        </p:nvSpPr>
        <p:spPr>
          <a:xfrm>
            <a:off x="5605272" y="2240280"/>
            <a:ext cx="1353312" cy="310896"/>
          </a:xfrm>
          <a:prstGeom prst="rect">
            <a:avLst/>
          </a:prstGeom>
          <a:noFill/>
          <a:ln/>
        </p:spPr>
        <p:txBody>
          <a:bodyPr wrap="square" lIns="0" tIns="0" rIns="0" bIns="0" rtlCol="0" anchor="ctr"/>
          <a:lstStyle/>
          <a:p>
            <a:pPr marL="0" indent="0">
              <a:buNone/>
            </a:pPr>
            <a:r>
              <a:rPr lang="en-US" sz="1800" b="1" dirty="0">
                <a:solidFill>
                  <a:srgbClr val="FFFFFF"/>
                </a:solidFill>
                <a:latin typeface="Cambria" pitchFamily="34" charset="0"/>
                <a:ea typeface="Cambria" pitchFamily="34" charset="-122"/>
                <a:cs typeface="Cambria" pitchFamily="34" charset="-120"/>
              </a:rPr>
              <a:t>3</a:t>
            </a:r>
            <a:endParaRPr lang="en-US" sz="1800" dirty="0"/>
          </a:p>
        </p:txBody>
      </p:sp>
      <p:sp>
        <p:nvSpPr>
          <p:cNvPr id="19" name="Text 17"/>
          <p:cNvSpPr/>
          <p:nvPr/>
        </p:nvSpPr>
        <p:spPr>
          <a:xfrm>
            <a:off x="5605272" y="2551176"/>
            <a:ext cx="1353312" cy="292608"/>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Assisted drafting</a:t>
            </a:r>
            <a:endParaRPr lang="en-US" sz="1000" dirty="0"/>
          </a:p>
        </p:txBody>
      </p:sp>
      <p:sp>
        <p:nvSpPr>
          <p:cNvPr id="20" name="Text 18"/>
          <p:cNvSpPr/>
          <p:nvPr/>
        </p:nvSpPr>
        <p:spPr>
          <a:xfrm>
            <a:off x="5513832" y="4023360"/>
            <a:ext cx="1536192" cy="566928"/>
          </a:xfrm>
          <a:prstGeom prst="rect">
            <a:avLst/>
          </a:prstGeom>
          <a:noFill/>
          <a:ln/>
        </p:spPr>
        <p:txBody>
          <a:bodyPr wrap="square" lIns="0" tIns="0" rIns="0" bIns="0" rtlCol="0" anchor="ctr"/>
          <a:lstStyle/>
          <a:p>
            <a:pPr marL="0" indent="0" algn="ctr">
              <a:buNone/>
            </a:pPr>
            <a:r>
              <a:rPr lang="en-US" sz="830" dirty="0">
                <a:solidFill>
                  <a:srgbClr val="5E6E66"/>
                </a:solidFill>
                <a:latin typeface="Calibri" pitchFamily="34" charset="0"/>
                <a:ea typeface="Calibri" pitchFamily="34" charset="-122"/>
                <a:cs typeface="Calibri" pitchFamily="34" charset="-120"/>
              </a:rPr>
              <a:t>generative AI proposes text; judge checks</a:t>
            </a:r>
            <a:endParaRPr lang="en-US" sz="830" dirty="0"/>
          </a:p>
        </p:txBody>
      </p:sp>
      <p:sp>
        <p:nvSpPr>
          <p:cNvPr id="21" name="Shape 19"/>
          <p:cNvSpPr/>
          <p:nvPr/>
        </p:nvSpPr>
        <p:spPr>
          <a:xfrm>
            <a:off x="7159752" y="1801368"/>
            <a:ext cx="1572768" cy="2148840"/>
          </a:xfrm>
          <a:prstGeom prst="rect">
            <a:avLst/>
          </a:prstGeom>
          <a:solidFill>
            <a:srgbClr val="12352B"/>
          </a:solidFill>
          <a:ln/>
        </p:spPr>
        <p:txBody>
          <a:bodyPr/>
          <a:lstStyle/>
          <a:p>
            <a:endParaRPr lang="ru-RU"/>
          </a:p>
        </p:txBody>
      </p:sp>
      <p:sp>
        <p:nvSpPr>
          <p:cNvPr id="22" name="Text 20"/>
          <p:cNvSpPr/>
          <p:nvPr/>
        </p:nvSpPr>
        <p:spPr>
          <a:xfrm>
            <a:off x="7269480" y="1874520"/>
            <a:ext cx="1353312" cy="310896"/>
          </a:xfrm>
          <a:prstGeom prst="rect">
            <a:avLst/>
          </a:prstGeom>
          <a:noFill/>
          <a:ln/>
        </p:spPr>
        <p:txBody>
          <a:bodyPr wrap="square" lIns="0" tIns="0" rIns="0" bIns="0" rtlCol="0" anchor="ctr"/>
          <a:lstStyle/>
          <a:p>
            <a:pPr marL="0" indent="0">
              <a:buNone/>
            </a:pPr>
            <a:r>
              <a:rPr lang="en-US" sz="1800" b="1" dirty="0">
                <a:solidFill>
                  <a:srgbClr val="FFFFFF"/>
                </a:solidFill>
                <a:latin typeface="Cambria" pitchFamily="34" charset="0"/>
                <a:ea typeface="Cambria" pitchFamily="34" charset="-122"/>
                <a:cs typeface="Cambria" pitchFamily="34" charset="-120"/>
              </a:rPr>
              <a:t>4</a:t>
            </a:r>
            <a:endParaRPr lang="en-US" sz="1800" dirty="0"/>
          </a:p>
        </p:txBody>
      </p:sp>
      <p:sp>
        <p:nvSpPr>
          <p:cNvPr id="23" name="Text 21"/>
          <p:cNvSpPr/>
          <p:nvPr/>
        </p:nvSpPr>
        <p:spPr>
          <a:xfrm>
            <a:off x="7269480" y="2185416"/>
            <a:ext cx="1353312" cy="292608"/>
          </a:xfrm>
          <a:prstGeom prst="rect">
            <a:avLst/>
          </a:prstGeom>
          <a:noFill/>
          <a:ln/>
        </p:spPr>
        <p:txBody>
          <a:bodyPr wrap="square" lIns="0" tIns="0" rIns="0" bIns="0" rtlCol="0" anchor="ctr"/>
          <a:lstStyle/>
          <a:p>
            <a:pPr marL="0" indent="0">
              <a:buNone/>
            </a:pPr>
            <a:r>
              <a:rPr lang="en-US" sz="1000" b="1" dirty="0">
                <a:solidFill>
                  <a:srgbClr val="FFFFFF"/>
                </a:solidFill>
                <a:latin typeface="Calibri" pitchFamily="34" charset="0"/>
                <a:ea typeface="Calibri" pitchFamily="34" charset="-122"/>
                <a:cs typeface="Calibri" pitchFamily="34" charset="-120"/>
              </a:rPr>
              <a:t>Full automation</a:t>
            </a:r>
            <a:endParaRPr lang="en-US" sz="1000" dirty="0"/>
          </a:p>
        </p:txBody>
      </p:sp>
      <p:sp>
        <p:nvSpPr>
          <p:cNvPr id="24" name="Text 22"/>
          <p:cNvSpPr/>
          <p:nvPr/>
        </p:nvSpPr>
        <p:spPr>
          <a:xfrm>
            <a:off x="7178040" y="4023360"/>
            <a:ext cx="1536192" cy="566928"/>
          </a:xfrm>
          <a:prstGeom prst="rect">
            <a:avLst/>
          </a:prstGeom>
          <a:noFill/>
          <a:ln/>
        </p:spPr>
        <p:txBody>
          <a:bodyPr wrap="square" lIns="0" tIns="0" rIns="0" bIns="0" rtlCol="0" anchor="ctr"/>
          <a:lstStyle/>
          <a:p>
            <a:pPr marL="0" indent="0" algn="ctr">
              <a:buNone/>
            </a:pPr>
            <a:r>
              <a:rPr lang="en-US" sz="830" dirty="0">
                <a:solidFill>
                  <a:srgbClr val="5E6E66"/>
                </a:solidFill>
                <a:latin typeface="Calibri" pitchFamily="34" charset="0"/>
                <a:ea typeface="Calibri" pitchFamily="34" charset="-122"/>
                <a:cs typeface="Calibri" pitchFamily="34" charset="-120"/>
              </a:rPr>
              <a:t>machine decides alone (theoretical)</a:t>
            </a:r>
            <a:endParaRPr lang="en-US" sz="830" dirty="0"/>
          </a:p>
        </p:txBody>
      </p:sp>
      <p:sp>
        <p:nvSpPr>
          <p:cNvPr id="25" name="Text 23"/>
          <p:cNvSpPr/>
          <p:nvPr/>
        </p:nvSpPr>
        <p:spPr>
          <a:xfrm>
            <a:off x="502920" y="4590288"/>
            <a:ext cx="8229600" cy="219456"/>
          </a:xfrm>
          <a:prstGeom prst="rect">
            <a:avLst/>
          </a:prstGeom>
          <a:noFill/>
          <a:ln/>
        </p:spPr>
        <p:txBody>
          <a:bodyPr wrap="square" lIns="0" tIns="0" rIns="0" bIns="0" rtlCol="0" anchor="ctr"/>
          <a:lstStyle/>
          <a:p>
            <a:pPr marL="0" indent="0" algn="ctr">
              <a:buNone/>
            </a:pPr>
            <a:r>
              <a:rPr lang="en-US" sz="1000" b="1" kern="0" spc="200" dirty="0">
                <a:solidFill>
                  <a:srgbClr val="1E5641"/>
                </a:solidFill>
                <a:latin typeface="Calibri" pitchFamily="34" charset="0"/>
                <a:ea typeface="Calibri" pitchFamily="34" charset="-122"/>
                <a:cs typeface="Calibri" pitchFamily="34" charset="-120"/>
              </a:rPr>
              <a:t>Increasing automation  →</a:t>
            </a:r>
            <a:endParaRPr lang="en-US" sz="1000" dirty="0"/>
          </a:p>
        </p:txBody>
      </p:sp>
      <p:sp>
        <p:nvSpPr>
          <p:cNvPr id="26" name="Text 24"/>
          <p:cNvSpPr/>
          <p:nvPr/>
        </p:nvSpPr>
        <p:spPr>
          <a:xfrm>
            <a:off x="548640" y="1572768"/>
            <a:ext cx="3108960" cy="777240"/>
          </a:xfrm>
          <a:prstGeom prst="rect">
            <a:avLst/>
          </a:prstGeom>
          <a:noFill/>
          <a:ln/>
        </p:spPr>
        <p:txBody>
          <a:bodyPr wrap="square" lIns="0" tIns="0" rIns="0" bIns="0" rtlCol="0" anchor="ctr"/>
          <a:lstStyle/>
          <a:p>
            <a:pPr marL="0" indent="0">
              <a:buNone/>
            </a:pPr>
            <a:r>
              <a:rPr lang="en-US" sz="1350" b="1" i="1" dirty="0">
                <a:solidFill>
                  <a:srgbClr val="B05E2A"/>
                </a:solidFill>
                <a:latin typeface="Cambria" pitchFamily="34" charset="0"/>
                <a:ea typeface="Cambria" pitchFamily="34" charset="-122"/>
                <a:cs typeface="Cambria" pitchFamily="34" charset="-120"/>
              </a:rPr>
              <a:t>The higher the automation, the stronger the safeguards must become.</a:t>
            </a:r>
            <a:endParaRPr lang="en-US" sz="1350" dirty="0"/>
          </a:p>
        </p:txBody>
      </p:sp>
      <p:sp>
        <p:nvSpPr>
          <p:cNvPr id="27" name="Text 25"/>
          <p:cNvSpPr/>
          <p:nvPr/>
        </p:nvSpPr>
        <p:spPr>
          <a:xfrm>
            <a:off x="548640" y="2377440"/>
            <a:ext cx="3154680" cy="475488"/>
          </a:xfrm>
          <a:prstGeom prst="rect">
            <a:avLst/>
          </a:prstGeom>
          <a:noFill/>
          <a:ln/>
        </p:spPr>
        <p:txBody>
          <a:bodyPr wrap="square" lIns="0" tIns="0" rIns="0" bIns="0" rtlCol="0" anchor="ctr"/>
          <a:lstStyle/>
          <a:p>
            <a:pPr marL="0" indent="0">
              <a:buNone/>
            </a:pPr>
            <a:r>
              <a:rPr lang="en-US" sz="850" dirty="0">
                <a:solidFill>
                  <a:srgbClr val="5E6E66"/>
                </a:solidFill>
                <a:latin typeface="Calibri" pitchFamily="34" charset="0"/>
                <a:ea typeface="Calibri" pitchFamily="34" charset="-122"/>
                <a:cs typeface="Calibri" pitchFamily="34" charset="-120"/>
              </a:rPr>
              <a:t>Maps onto Sourdin (supportive / replacement / disruptive) and Tang (rule-based vs. data-driven; partial vs. full).</a:t>
            </a:r>
            <a:endParaRPr lang="en-US" sz="850" dirty="0"/>
          </a:p>
        </p:txBody>
      </p:sp>
      <p:sp>
        <p:nvSpPr>
          <p:cNvPr id="29" name="Text 27"/>
          <p:cNvSpPr/>
          <p:nvPr/>
        </p:nvSpPr>
        <p:spPr>
          <a:xfrm>
            <a:off x="8321040" y="4873752"/>
            <a:ext cx="365760" cy="201168"/>
          </a:xfrm>
          <a:prstGeom prst="rect">
            <a:avLst/>
          </a:prstGeom>
          <a:noFill/>
          <a:ln/>
        </p:spPr>
        <p:txBody>
          <a:bodyPr wrap="square" lIns="0" tIns="0" rIns="0" bIns="0" rtlCol="0" anchor="ctr"/>
          <a:lstStyle/>
          <a:p>
            <a:pPr marL="0" indent="0" algn="r">
              <a:buNone/>
            </a:pPr>
            <a:r>
              <a:rPr lang="en-US" sz="850" dirty="0">
                <a:solidFill>
                  <a:srgbClr val="5E6E66"/>
                </a:solidFill>
                <a:latin typeface="Calibri" pitchFamily="34" charset="0"/>
                <a:ea typeface="Calibri" pitchFamily="34" charset="-122"/>
                <a:cs typeface="Calibri" pitchFamily="34" charset="-120"/>
              </a:rPr>
              <a:t>10</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1913</Words>
  <Application>Microsoft Office PowerPoint</Application>
  <PresentationFormat>On-screen Show (16:9)</PresentationFormat>
  <Paragraphs>291</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Smart Court Paradigm — Complex Examination</dc:title>
  <dc:subject>PptxGenJS Presentation</dc:subject>
  <dc:creator>Abbosbek Ochilboev</dc:creator>
  <cp:lastModifiedBy>Abbosbek Ochilboyev</cp:lastModifiedBy>
  <cp:revision>2</cp:revision>
  <dcterms:created xsi:type="dcterms:W3CDTF">2026-06-10T07:28:10Z</dcterms:created>
  <dcterms:modified xsi:type="dcterms:W3CDTF">2026-06-10T07:41:41Z</dcterms:modified>
</cp:coreProperties>
</file>