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9" d="100"/>
          <a:sy n="109" d="100"/>
        </p:scale>
        <p:origin x="70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405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Distinguished chairs, respected colleagues, ladies and gentlemen. Thank you for the opportunity to speak today. My topic is the smart court, and the question of what happens to justice when artificial intelligence enters the courtroom.
[Stand still, do not rush, let them read the title. Then advance.]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two further problems must be faced. Transparency, and accountability.
Transparency is a basic principle of justice. A party has the right to know not only the decision, but the reasons. Yet many AI systems are what Tang calls a black box. The code is often a trade secret. And how can a citizen challenge a decision they cannot see inside?
The clearest example is State v. Loomis, decided in Wisconsin in 2016. The court used a risk assessment software called COMPAS. The defendant argued this violated his rights, because the company refused to reveal how the tool weighed its factors, and the tool had been criticised for racial bias. The court allowed it, but only with cautions, and not as the decisive factor. The case became a global warning. When justice relies on a secret algorithm, the right to understand and to contest a decision is put at risk.</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machine has no legal personality. It cannot truly take responsibility. So Tang argues responsibility must be shared among the designers, the developers, and above all the human judge, who must keep oversight.
This is exactly the approach of the European Union AI Act. It classifies AI in the administration of justice as high-risk. Recital 61 says clearly that the use of AI tools can support the decision-making power of judges, but should not replace it. The final decision-making must remain a human-driven activity. And Article 14 demands what is now called human oversight.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does this oversight actually work? In a 2026 article in the International Journal of Law and Information Technology, Isabella Banks of the University of Amsterdam asks the question directly. Judges in the loop, really?
Article 14, paragraph 4 lists what the human overseer must be able to do. Understand the system. Resist over-relying on its output. Read its output correctly. Override it when needed. And stop it. This sounds reassuring. The judge is in the loop.
Banks shows why this can be a fiction. Judges may not have the technical competence, the training, or the authority that Article 14 quietly assumes. Human oversight risks becoming a label on paper, not a real safeguard.
[This is a 2026 source. State the year clearly; it raises the academic weight of the talk.]</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Engstrom and his colleagues call their book an antidote to the hype about robo-judges. Their message is rigorous realism. In the near and medium term, the advance of legal technology will not be a sudden revolution. It will be, in their words, siloed, incremental, and halting.
And they raise a question that efficiency cannot answer. Who benefits? If the powerful players, the haves, receive the best tools first, technology may not level the field. It may tilt it further against the ordinary person. The same tool that promises access to justice could quietly deepen inequality.
[Say "siloed, incremental, and halting" slowly. Your most precise line.]</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why Tang insists that a smart court must rest on three pillars. Inclusivity, so that no one is excluded by the digital divide. Transparency, so that decisions can be understood and challenged. And judicial independence, so that the judge, not the system, remains the true authority. These are the practical conditions for keeping a digital court a just court.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end with a borrowed image. Around 1900, cars were built with three engines. Steam, electric, and internal combustion. Electric cars were cleaner and quieter. They lost, not because they were worse, but because of price, oil discoveries, and path dependence.
Norman Spaulding of Stanford raises this story in the Engstrom volume. His point is sharp. In the moment of a transformative technology, there are many possible designs. Once one locks in, the cost of the others becomes invisible. We have a duty, he writes, to ask about those costs while the design is still open.
For civil justice and artificial intelligence, the design is still open. That is the opportunity. And the responsibility.
[Slow down here. "Still open" is Spaulding's actual phrase. Let it land.]</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very much. I welcome your questions.
[Calm, confident, slight smile. Wait for the chair.]</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begin with a simple picture. Imagine a citizen with a small civil dispute. An unpaid debt. A problem with a landlord. A broken contract.
In the old picture, this person travels to a courthouse, waits in a long line, fills in paper forms, and hopes a judge will find time. In the new picture, the same person opens an application on a phone. The case is filed online. An algorithm checks the documents and assigns a number. The hearing happens by video. And at the moment of decision, an artificial intelligence system has already searched every relevant rule and every similar case, and placed a recommendation on the judge's screen.
This is not science fiction. Parts of it already exist. So the real question today is not whether technology is entering the courtroom, because it already has. The real question is deeper. When artificial intelligence reshapes civil justice, what happens to the values that justice is built on? My argument is simple. The smart court is not just a faster court. It is a new paradigm that forces us to rethink fairness, transparency, and the role of the human judge.
[This is your thesis. Say the last two sentences slowly.]</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is a smart court? In her 2025 book Smart Court: The Court of the Future, Professor Zheng Sophia Tang describes the digital transformation of justice as something that runs through the entire life of a case. It is a chain. Electronic filing and case management. Smart service of process. Digital evidence. Virtual hearings. Automated decision-making. And finally, digital judgments and their enforcement.
Please keep this chain in your mind, because my whole talk follows it. The early links are easy to accept. The link in the middle, decision-making, is where the hard questions live.
[Point at the chain. Tap the Decision box when you say it.]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 long time, the court was one of the slowest institutions to accept this change. Tang explains the resistance through three reasons.
Technology, because for many years the tools were not safe enough. Tradition, because the formality of the courtroom carries authority that a screen can weaken. And inclusivity, the fear of leaving behind people who lack devices, skills, or connection.
Tang calls technology an untamed horse. It has the power to correct old defects, but it can also introduce new dangers. That tension runs through everything that follows.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promise is real. Tang names three opportunities.
First, efficiency. Artificial intelligence can search and compare information far beyond the human brain, and reduce backlogs.
Second, access to justice. Digital tools can help people who cannot afford a lawyer to understand their rights and file a case without travelling to a court building.
Third, consistency. Like cases can be treated alike across many courts.
But to see why this matters so much, we have to look at one quiet crisis.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Legal Tech and the Future of Civil Justice, edited by Professor David Freeman Engstrom of Stanford in 2023, we see how fast this is moving.
COVID-19 did not start the change. It accelerated trends already in motion. Hearings moved online to the level of millions of hours each month. Online dispute resolution moved from platforms like eBay into around two hundred court systems in the United States.
But here is the number that should stay with you. Engstrom's book reports that in roughly three out of four civil cases filed in American state courts, at least one side has no lawyer. Millions of people facing debt, eviction, or family disputes, standing alone against opponents who are represented. For these people, technology is not a luxury. It may be their only realistic path into the system.
[Let the big number sit on screen for a moment before you speak.]</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hardest question. Filing a case online is easy to accept. The difficult question is the link in the middle. Automated decision-making. Can a machine actually decide a case?
This matters especially for our civil law tradition, where judges apply codes and statutes. The logic of AI is rule-based. You input facts, the system applies rules, and it produces a result. The advantage is consistency. The danger is rigidity. And law cannot live by rigidity alone.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Tang gives three reasons.
First, judges do not only apply rules. They make value judgments. They weigh interests, consider proportionality, and decide what is reasonable.
Second, the law often keeps a degree of intentional ambiguity, so that it can grow and adapt to situations no one predicted. A machine, coded in a binary system of yes and no, tends to remove this ambiguity. It looks for a clear answer where the law deliberately left space.
Third, machine learning depends on historical data. It is backward-looking. It applies yesterday's standards to today's problems. That can fail completely when society faces something genuinely new.
[Advance each bullet as you reach it. Do not read the bullet; expand it.]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Tang does not say the machine is useless. She argues for balance. She describes two kinds of justice.
Codified justice, based on clear rules, gives us predictability. Equitable justice, based on human discretion, gives us fairness in the individual case. A healthy system needs both.
Her conclusion is a hybrid model, and this is the key sentence of my talk. Artificial intelligence should assist the judge by providing data, research, and recommendations. But the final decision, and the responsibility for it, must stay with a human being.
[Pause on the highlighted box. This is the central claim.]</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4181F"/>
        </a:solidFill>
        <a:effectLst/>
      </p:bgPr>
    </p:bg>
    <p:spTree>
      <p:nvGrpSpPr>
        <p:cNvPr id="1" name=""/>
        <p:cNvGrpSpPr/>
        <p:nvPr/>
      </p:nvGrpSpPr>
      <p:grpSpPr>
        <a:xfrm>
          <a:off x="0" y="0"/>
          <a:ext cx="0" cy="0"/>
          <a:chOff x="0" y="0"/>
          <a:chExt cx="0" cy="0"/>
        </a:xfrm>
      </p:grpSpPr>
      <p:sp>
        <p:nvSpPr>
          <p:cNvPr id="2" name="Shape 0"/>
          <p:cNvSpPr/>
          <p:nvPr/>
        </p:nvSpPr>
        <p:spPr>
          <a:xfrm>
            <a:off x="4434840" y="914400"/>
            <a:ext cx="274320" cy="274320"/>
          </a:xfrm>
          <a:prstGeom prst="ellipse">
            <a:avLst/>
          </a:prstGeom>
          <a:solidFill>
            <a:srgbClr val="E89B3A"/>
          </a:solidFill>
          <a:ln w="12700">
            <a:solidFill>
              <a:srgbClr val="E89B3A"/>
            </a:solidFill>
            <a:prstDash val="solid"/>
          </a:ln>
        </p:spPr>
        <p:txBody>
          <a:bodyPr/>
          <a:lstStyle/>
          <a:p>
            <a:endParaRPr lang="ru-RU"/>
          </a:p>
        </p:txBody>
      </p:sp>
      <p:sp>
        <p:nvSpPr>
          <p:cNvPr id="3" name="Text 1"/>
          <p:cNvSpPr/>
          <p:nvPr/>
        </p:nvSpPr>
        <p:spPr>
          <a:xfrm>
            <a:off x="457200" y="1371600"/>
            <a:ext cx="8229600" cy="777240"/>
          </a:xfrm>
          <a:prstGeom prst="rect">
            <a:avLst/>
          </a:prstGeom>
          <a:noFill/>
          <a:ln/>
        </p:spPr>
        <p:txBody>
          <a:bodyPr wrap="square" rtlCol="0" anchor="ctr"/>
          <a:lstStyle/>
          <a:p>
            <a:pPr marL="0" indent="0" algn="ctr">
              <a:buNone/>
            </a:pPr>
            <a:r>
              <a:rPr lang="en-US" sz="5200" i="1" dirty="0">
                <a:solidFill>
                  <a:srgbClr val="F4EFE5"/>
                </a:solidFill>
                <a:latin typeface="Georgia" pitchFamily="34" charset="0"/>
                <a:ea typeface="Georgia" pitchFamily="34" charset="-122"/>
                <a:cs typeface="Georgia" pitchFamily="34" charset="-120"/>
              </a:rPr>
              <a:t>The Smart Court</a:t>
            </a:r>
            <a:endParaRPr lang="en-US" sz="5200" dirty="0"/>
          </a:p>
        </p:txBody>
      </p:sp>
      <p:sp>
        <p:nvSpPr>
          <p:cNvPr id="4" name="Text 2"/>
          <p:cNvSpPr/>
          <p:nvPr/>
        </p:nvSpPr>
        <p:spPr>
          <a:xfrm>
            <a:off x="457200" y="2103120"/>
            <a:ext cx="8229600" cy="640080"/>
          </a:xfrm>
          <a:prstGeom prst="rect">
            <a:avLst/>
          </a:prstGeom>
          <a:noFill/>
          <a:ln/>
        </p:spPr>
        <p:txBody>
          <a:bodyPr wrap="square" rtlCol="0" anchor="ctr"/>
          <a:lstStyle/>
          <a:p>
            <a:pPr marL="0" indent="0" algn="ctr">
              <a:buNone/>
            </a:pPr>
            <a:r>
              <a:rPr lang="en-US" sz="5200" i="1" dirty="0">
                <a:solidFill>
                  <a:srgbClr val="E89B3A"/>
                </a:solidFill>
                <a:latin typeface="Georgia" pitchFamily="34" charset="0"/>
                <a:ea typeface="Georgia" pitchFamily="34" charset="-122"/>
                <a:cs typeface="Georgia" pitchFamily="34" charset="-120"/>
              </a:rPr>
              <a:t>Paradigm</a:t>
            </a:r>
            <a:endParaRPr lang="en-US" sz="5200" dirty="0"/>
          </a:p>
        </p:txBody>
      </p:sp>
      <p:sp>
        <p:nvSpPr>
          <p:cNvPr id="5" name="Shape 3"/>
          <p:cNvSpPr/>
          <p:nvPr/>
        </p:nvSpPr>
        <p:spPr>
          <a:xfrm>
            <a:off x="4206240" y="2971800"/>
            <a:ext cx="731520" cy="18288"/>
          </a:xfrm>
          <a:prstGeom prst="rect">
            <a:avLst/>
          </a:prstGeom>
          <a:solidFill>
            <a:srgbClr val="E89B3A"/>
          </a:solidFill>
          <a:ln w="12700">
            <a:solidFill>
              <a:srgbClr val="E89B3A"/>
            </a:solidFill>
            <a:prstDash val="solid"/>
          </a:ln>
        </p:spPr>
        <p:txBody>
          <a:bodyPr/>
          <a:lstStyle/>
          <a:p>
            <a:endParaRPr lang="ru-RU"/>
          </a:p>
        </p:txBody>
      </p:sp>
      <p:sp>
        <p:nvSpPr>
          <p:cNvPr id="6" name="Text 4"/>
          <p:cNvSpPr/>
          <p:nvPr/>
        </p:nvSpPr>
        <p:spPr>
          <a:xfrm>
            <a:off x="457200" y="3154680"/>
            <a:ext cx="8229600" cy="365760"/>
          </a:xfrm>
          <a:prstGeom prst="rect">
            <a:avLst/>
          </a:prstGeom>
          <a:noFill/>
          <a:ln/>
        </p:spPr>
        <p:txBody>
          <a:bodyPr wrap="square" rtlCol="0" anchor="ctr"/>
          <a:lstStyle/>
          <a:p>
            <a:pPr marL="0" indent="0" algn="ctr">
              <a:buNone/>
            </a:pPr>
            <a:r>
              <a:rPr lang="en-US" sz="1600" dirty="0">
                <a:solidFill>
                  <a:srgbClr val="B0A89A"/>
                </a:solidFill>
                <a:latin typeface="Calibri" pitchFamily="34" charset="0"/>
                <a:ea typeface="Calibri" pitchFamily="34" charset="-122"/>
                <a:cs typeface="Calibri" pitchFamily="34" charset="-120"/>
              </a:rPr>
              <a:t>How Artificial Intelligence Is Reshaping Civil Justice</a:t>
            </a:r>
            <a:endParaRPr lang="en-US" sz="1600" dirty="0"/>
          </a:p>
        </p:txBody>
      </p:sp>
      <p:sp>
        <p:nvSpPr>
          <p:cNvPr id="7" name="Text 5"/>
          <p:cNvSpPr/>
          <p:nvPr/>
        </p:nvSpPr>
        <p:spPr>
          <a:xfrm>
            <a:off x="457200" y="3474720"/>
            <a:ext cx="8229600" cy="365760"/>
          </a:xfrm>
          <a:prstGeom prst="rect">
            <a:avLst/>
          </a:prstGeom>
          <a:noFill/>
          <a:ln/>
        </p:spPr>
        <p:txBody>
          <a:bodyPr wrap="square" rtlCol="0" anchor="ctr"/>
          <a:lstStyle/>
          <a:p>
            <a:pPr marL="0" indent="0" algn="ctr">
              <a:buNone/>
            </a:pPr>
            <a:r>
              <a:rPr lang="en-US" sz="1600" dirty="0">
                <a:solidFill>
                  <a:srgbClr val="B0A89A"/>
                </a:solidFill>
                <a:latin typeface="Calibri" pitchFamily="34" charset="0"/>
                <a:ea typeface="Calibri" pitchFamily="34" charset="-122"/>
                <a:cs typeface="Calibri" pitchFamily="34" charset="-120"/>
              </a:rPr>
              <a:t>in the 21st Century Society</a:t>
            </a:r>
            <a:endParaRPr lang="en-US" sz="1600" dirty="0"/>
          </a:p>
        </p:txBody>
      </p:sp>
      <p:sp>
        <p:nvSpPr>
          <p:cNvPr id="8" name="Text 6"/>
          <p:cNvSpPr/>
          <p:nvPr/>
        </p:nvSpPr>
        <p:spPr>
          <a:xfrm>
            <a:off x="457200" y="4023360"/>
            <a:ext cx="8229600" cy="320040"/>
          </a:xfrm>
          <a:prstGeom prst="rect">
            <a:avLst/>
          </a:prstGeom>
          <a:noFill/>
          <a:ln/>
        </p:spPr>
        <p:txBody>
          <a:bodyPr wrap="square" rtlCol="0" anchor="ctr"/>
          <a:lstStyle/>
          <a:p>
            <a:pPr marL="0" indent="0" algn="ctr">
              <a:buNone/>
            </a:pPr>
            <a:r>
              <a:rPr lang="en-US" sz="1400" b="1" kern="0" spc="200" dirty="0">
                <a:solidFill>
                  <a:srgbClr val="F4EFE5"/>
                </a:solidFill>
                <a:latin typeface="Calibri" pitchFamily="34" charset="0"/>
                <a:ea typeface="Calibri" pitchFamily="34" charset="-122"/>
                <a:cs typeface="Calibri" pitchFamily="34" charset="-120"/>
              </a:rPr>
              <a:t>Abbosbek Ochilboev</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The Black Box</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Text 2"/>
          <p:cNvSpPr/>
          <p:nvPr/>
        </p:nvSpPr>
        <p:spPr>
          <a:xfrm>
            <a:off x="548640" y="2194560"/>
            <a:ext cx="1463040" cy="365760"/>
          </a:xfrm>
          <a:prstGeom prst="rect">
            <a:avLst/>
          </a:prstGeom>
          <a:noFill/>
          <a:ln/>
        </p:spPr>
        <p:txBody>
          <a:bodyPr wrap="square" rtlCol="0" anchor="ctr"/>
          <a:lstStyle/>
          <a:p>
            <a:pPr marL="0" indent="0" algn="ctr">
              <a:buNone/>
            </a:pPr>
            <a:r>
              <a:rPr lang="en-US" sz="1300" b="1" kern="0" spc="300" dirty="0">
                <a:solidFill>
                  <a:srgbClr val="B0A89A"/>
                </a:solidFill>
                <a:latin typeface="Calibri" pitchFamily="34" charset="0"/>
                <a:ea typeface="Calibri" pitchFamily="34" charset="-122"/>
                <a:cs typeface="Calibri" pitchFamily="34" charset="-120"/>
              </a:rPr>
              <a:t>FACTS</a:t>
            </a:r>
            <a:endParaRPr lang="en-US" sz="1300" dirty="0"/>
          </a:p>
        </p:txBody>
      </p:sp>
      <p:sp>
        <p:nvSpPr>
          <p:cNvPr id="5" name="Shape 3"/>
          <p:cNvSpPr/>
          <p:nvPr/>
        </p:nvSpPr>
        <p:spPr>
          <a:xfrm>
            <a:off x="2057400" y="2240280"/>
            <a:ext cx="411480" cy="274320"/>
          </a:xfrm>
          <a:prstGeom prst="rightArrow">
            <a:avLst/>
          </a:prstGeom>
          <a:solidFill>
            <a:srgbClr val="E89B3A"/>
          </a:solidFill>
          <a:ln w="12700">
            <a:solidFill>
              <a:srgbClr val="E89B3A"/>
            </a:solidFill>
            <a:prstDash val="solid"/>
          </a:ln>
        </p:spPr>
        <p:txBody>
          <a:bodyPr/>
          <a:lstStyle/>
          <a:p>
            <a:endParaRPr lang="ru-RU"/>
          </a:p>
        </p:txBody>
      </p:sp>
      <p:sp>
        <p:nvSpPr>
          <p:cNvPr id="6" name="Shape 4"/>
          <p:cNvSpPr/>
          <p:nvPr/>
        </p:nvSpPr>
        <p:spPr>
          <a:xfrm>
            <a:off x="2697480" y="1554480"/>
            <a:ext cx="3749040" cy="1828800"/>
          </a:xfrm>
          <a:prstGeom prst="rect">
            <a:avLst/>
          </a:prstGeom>
          <a:solidFill>
            <a:srgbClr val="0A0B0F"/>
          </a:solidFill>
          <a:ln w="12700">
            <a:solidFill>
              <a:srgbClr val="E89B3A"/>
            </a:solidFill>
            <a:prstDash val="solid"/>
          </a:ln>
        </p:spPr>
        <p:txBody>
          <a:bodyPr/>
          <a:lstStyle/>
          <a:p>
            <a:endParaRPr lang="ru-RU"/>
          </a:p>
        </p:txBody>
      </p:sp>
      <p:sp>
        <p:nvSpPr>
          <p:cNvPr id="7" name="Text 5"/>
          <p:cNvSpPr/>
          <p:nvPr/>
        </p:nvSpPr>
        <p:spPr>
          <a:xfrm>
            <a:off x="2697480" y="1554480"/>
            <a:ext cx="3749040" cy="1828800"/>
          </a:xfrm>
          <a:prstGeom prst="rect">
            <a:avLst/>
          </a:prstGeom>
          <a:noFill/>
          <a:ln/>
        </p:spPr>
        <p:txBody>
          <a:bodyPr wrap="square" rtlCol="0" anchor="ctr"/>
          <a:lstStyle/>
          <a:p>
            <a:pPr marL="0" indent="0" algn="ctr">
              <a:buNone/>
            </a:pPr>
            <a:r>
              <a:rPr lang="en-US" sz="9000" i="1" dirty="0">
                <a:solidFill>
                  <a:srgbClr val="E89B3A"/>
                </a:solidFill>
                <a:latin typeface="Georgia" pitchFamily="34" charset="0"/>
                <a:ea typeface="Georgia" pitchFamily="34" charset="-122"/>
                <a:cs typeface="Georgia" pitchFamily="34" charset="-120"/>
              </a:rPr>
              <a:t>?</a:t>
            </a:r>
            <a:endParaRPr lang="en-US" sz="9000" dirty="0"/>
          </a:p>
        </p:txBody>
      </p:sp>
      <p:sp>
        <p:nvSpPr>
          <p:cNvPr id="8" name="Text 6"/>
          <p:cNvSpPr/>
          <p:nvPr/>
        </p:nvSpPr>
        <p:spPr>
          <a:xfrm>
            <a:off x="2697480" y="3063240"/>
            <a:ext cx="3749040" cy="274320"/>
          </a:xfrm>
          <a:prstGeom prst="rect">
            <a:avLst/>
          </a:prstGeom>
          <a:noFill/>
          <a:ln/>
        </p:spPr>
        <p:txBody>
          <a:bodyPr wrap="square" rtlCol="0" anchor="ctr"/>
          <a:lstStyle/>
          <a:p>
            <a:pPr marL="0" indent="0" algn="ctr">
              <a:buNone/>
            </a:pPr>
            <a:r>
              <a:rPr lang="en-US" sz="1100" i="1" dirty="0">
                <a:solidFill>
                  <a:srgbClr val="B0A89A"/>
                </a:solidFill>
                <a:latin typeface="Georgia" pitchFamily="34" charset="0"/>
                <a:ea typeface="Georgia" pitchFamily="34" charset="-122"/>
                <a:cs typeface="Georgia" pitchFamily="34" charset="-120"/>
              </a:rPr>
              <a:t>hidden reasoning</a:t>
            </a:r>
            <a:endParaRPr lang="en-US" sz="1100" dirty="0"/>
          </a:p>
        </p:txBody>
      </p:sp>
      <p:sp>
        <p:nvSpPr>
          <p:cNvPr id="9" name="Shape 7"/>
          <p:cNvSpPr/>
          <p:nvPr/>
        </p:nvSpPr>
        <p:spPr>
          <a:xfrm>
            <a:off x="6675120" y="2240280"/>
            <a:ext cx="411480" cy="274320"/>
          </a:xfrm>
          <a:prstGeom prst="rightArrow">
            <a:avLst/>
          </a:prstGeom>
          <a:solidFill>
            <a:srgbClr val="E89B3A"/>
          </a:solidFill>
          <a:ln w="12700">
            <a:solidFill>
              <a:srgbClr val="E89B3A"/>
            </a:solidFill>
            <a:prstDash val="solid"/>
          </a:ln>
        </p:spPr>
        <p:txBody>
          <a:bodyPr/>
          <a:lstStyle/>
          <a:p>
            <a:endParaRPr lang="ru-RU"/>
          </a:p>
        </p:txBody>
      </p:sp>
      <p:sp>
        <p:nvSpPr>
          <p:cNvPr id="10" name="Text 8"/>
          <p:cNvSpPr/>
          <p:nvPr/>
        </p:nvSpPr>
        <p:spPr>
          <a:xfrm>
            <a:off x="7178040" y="2194560"/>
            <a:ext cx="1508760" cy="365760"/>
          </a:xfrm>
          <a:prstGeom prst="rect">
            <a:avLst/>
          </a:prstGeom>
          <a:noFill/>
          <a:ln/>
        </p:spPr>
        <p:txBody>
          <a:bodyPr wrap="square" rtlCol="0" anchor="ctr"/>
          <a:lstStyle/>
          <a:p>
            <a:pPr marL="0" indent="0" algn="ctr">
              <a:buNone/>
            </a:pPr>
            <a:r>
              <a:rPr lang="en-US" sz="1300" b="1" kern="0" spc="300" dirty="0">
                <a:solidFill>
                  <a:srgbClr val="B0A89A"/>
                </a:solidFill>
                <a:latin typeface="Calibri" pitchFamily="34" charset="0"/>
                <a:ea typeface="Calibri" pitchFamily="34" charset="-122"/>
                <a:cs typeface="Calibri" pitchFamily="34" charset="-120"/>
              </a:rPr>
              <a:t>DECISION</a:t>
            </a:r>
            <a:endParaRPr lang="en-US" sz="1300" dirty="0"/>
          </a:p>
        </p:txBody>
      </p:sp>
      <p:sp>
        <p:nvSpPr>
          <p:cNvPr id="11" name="Text 9"/>
          <p:cNvSpPr/>
          <p:nvPr/>
        </p:nvSpPr>
        <p:spPr>
          <a:xfrm>
            <a:off x="457200" y="3794760"/>
            <a:ext cx="8229600" cy="365760"/>
          </a:xfrm>
          <a:prstGeom prst="rect">
            <a:avLst/>
          </a:prstGeom>
          <a:noFill/>
          <a:ln/>
        </p:spPr>
        <p:txBody>
          <a:bodyPr wrap="square" rtlCol="0" anchor="ctr"/>
          <a:lstStyle/>
          <a:p>
            <a:pPr marL="0" indent="0" algn="ctr">
              <a:buNone/>
            </a:pPr>
            <a:r>
              <a:rPr lang="en-US" sz="1700" i="1" dirty="0">
                <a:solidFill>
                  <a:srgbClr val="F4EFE5"/>
                </a:solidFill>
                <a:latin typeface="Georgia" pitchFamily="34" charset="0"/>
                <a:ea typeface="Georgia" pitchFamily="34" charset="-122"/>
                <a:cs typeface="Georgia" pitchFamily="34" charset="-120"/>
              </a:rPr>
              <a:t>State v. Loomis (Wis. 2016)  -  COMPAS risk tool.</a:t>
            </a:r>
            <a:endParaRPr lang="en-US" sz="1700" dirty="0"/>
          </a:p>
        </p:txBody>
      </p:sp>
      <p:sp>
        <p:nvSpPr>
          <p:cNvPr id="12" name="Text 10"/>
          <p:cNvSpPr/>
          <p:nvPr/>
        </p:nvSpPr>
        <p:spPr>
          <a:xfrm>
            <a:off x="457200" y="4206240"/>
            <a:ext cx="8229600" cy="365760"/>
          </a:xfrm>
          <a:prstGeom prst="rect">
            <a:avLst/>
          </a:prstGeom>
          <a:noFill/>
          <a:ln/>
        </p:spPr>
        <p:txBody>
          <a:bodyPr wrap="square" rtlCol="0" anchor="ctr"/>
          <a:lstStyle/>
          <a:p>
            <a:pPr marL="0" indent="0" algn="ctr">
              <a:buNone/>
            </a:pPr>
            <a:r>
              <a:rPr lang="en-US" sz="1200" i="1" dirty="0">
                <a:solidFill>
                  <a:srgbClr val="B0A89A"/>
                </a:solidFill>
                <a:latin typeface="Georgia" pitchFamily="34" charset="0"/>
                <a:ea typeface="Georgia" pitchFamily="34" charset="-122"/>
                <a:cs typeface="Georgia" pitchFamily="34" charset="-120"/>
              </a:rPr>
              <a:t>Proprietary algorithm. Bias concerns. A global warning.</a:t>
            </a:r>
            <a:endParaRPr lang="en-US" sz="1200" dirty="0"/>
          </a:p>
        </p:txBody>
      </p:sp>
      <p:sp>
        <p:nvSpPr>
          <p:cNvPr id="13" name="Text 11"/>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State v. Loomis, 881 N.W.2d 749 (Wis. 2016); discussed in Tang (2025), ch. 6.</a:t>
            </a:r>
            <a:endParaRPr lang="en-US" sz="900" dirty="0"/>
          </a:p>
        </p:txBody>
      </p:sp>
      <p:sp>
        <p:nvSpPr>
          <p:cNvPr id="14" name="Text 12"/>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10  -  16</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Who Is Responsible?</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1554480" y="1280160"/>
            <a:ext cx="1188720" cy="1188720"/>
          </a:xfrm>
          <a:prstGeom prst="ellipse">
            <a:avLst/>
          </a:prstGeom>
          <a:solidFill>
            <a:srgbClr val="14181F"/>
          </a:solidFill>
          <a:ln w="25400">
            <a:solidFill>
              <a:srgbClr val="F4EFE5"/>
            </a:solidFill>
            <a:prstDash val="solid"/>
          </a:ln>
        </p:spPr>
        <p:txBody>
          <a:bodyPr/>
          <a:lstStyle/>
          <a:p>
            <a:endParaRPr lang="ru-RU"/>
          </a:p>
        </p:txBody>
      </p:sp>
      <p:sp>
        <p:nvSpPr>
          <p:cNvPr id="5" name="Text 3"/>
          <p:cNvSpPr/>
          <p:nvPr/>
        </p:nvSpPr>
        <p:spPr>
          <a:xfrm>
            <a:off x="1554480" y="1280160"/>
            <a:ext cx="1188720" cy="1188720"/>
          </a:xfrm>
          <a:prstGeom prst="rect">
            <a:avLst/>
          </a:prstGeom>
          <a:noFill/>
          <a:ln/>
        </p:spPr>
        <p:txBody>
          <a:bodyPr wrap="square" rtlCol="0" anchor="ctr"/>
          <a:lstStyle/>
          <a:p>
            <a:pPr marL="0" indent="0" algn="ctr">
              <a:buNone/>
            </a:pPr>
            <a:r>
              <a:rPr lang="en-US" sz="3200" i="1" dirty="0">
                <a:solidFill>
                  <a:srgbClr val="F4EFE5"/>
                </a:solidFill>
                <a:latin typeface="Georgia" pitchFamily="34" charset="0"/>
                <a:ea typeface="Georgia" pitchFamily="34" charset="-122"/>
                <a:cs typeface="Georgia" pitchFamily="34" charset="-120"/>
              </a:rPr>
              <a:t>i</a:t>
            </a:r>
            <a:endParaRPr lang="en-US" sz="3200" dirty="0"/>
          </a:p>
        </p:txBody>
      </p:sp>
      <p:sp>
        <p:nvSpPr>
          <p:cNvPr id="6" name="Text 4"/>
          <p:cNvSpPr/>
          <p:nvPr/>
        </p:nvSpPr>
        <p:spPr>
          <a:xfrm>
            <a:off x="1188720" y="2606040"/>
            <a:ext cx="1920240" cy="457200"/>
          </a:xfrm>
          <a:prstGeom prst="rect">
            <a:avLst/>
          </a:prstGeom>
          <a:noFill/>
          <a:ln/>
        </p:spPr>
        <p:txBody>
          <a:bodyPr wrap="square" rtlCol="0" anchor="ctr"/>
          <a:lstStyle/>
          <a:p>
            <a:pPr marL="0" indent="0" algn="ctr">
              <a:buNone/>
            </a:pPr>
            <a:r>
              <a:rPr lang="en-US" sz="1800" i="1" dirty="0">
                <a:solidFill>
                  <a:srgbClr val="F4EFE5"/>
                </a:solidFill>
                <a:latin typeface="Georgia" pitchFamily="34" charset="0"/>
                <a:ea typeface="Georgia" pitchFamily="34" charset="-122"/>
                <a:cs typeface="Georgia" pitchFamily="34" charset="-120"/>
              </a:rPr>
              <a:t>Designer</a:t>
            </a:r>
            <a:endParaRPr lang="en-US" sz="1800" dirty="0"/>
          </a:p>
        </p:txBody>
      </p:sp>
      <p:sp>
        <p:nvSpPr>
          <p:cNvPr id="7" name="Text 5"/>
          <p:cNvSpPr/>
          <p:nvPr/>
        </p:nvSpPr>
        <p:spPr>
          <a:xfrm>
            <a:off x="3108960" y="1554480"/>
            <a:ext cx="502920" cy="640080"/>
          </a:xfrm>
          <a:prstGeom prst="rect">
            <a:avLst/>
          </a:prstGeom>
          <a:noFill/>
          <a:ln/>
        </p:spPr>
        <p:txBody>
          <a:bodyPr wrap="square" rtlCol="0" anchor="ctr"/>
          <a:lstStyle/>
          <a:p>
            <a:pPr marL="0" indent="0" algn="ctr">
              <a:buNone/>
            </a:pPr>
            <a:r>
              <a:rPr lang="en-US" sz="2600" dirty="0">
                <a:solidFill>
                  <a:srgbClr val="7A746A"/>
                </a:solidFill>
                <a:latin typeface="Georgia" pitchFamily="34" charset="0"/>
                <a:ea typeface="Georgia" pitchFamily="34" charset="-122"/>
                <a:cs typeface="Georgia" pitchFamily="34" charset="-120"/>
              </a:rPr>
              <a:t>+</a:t>
            </a:r>
            <a:endParaRPr lang="en-US" sz="2600" dirty="0"/>
          </a:p>
        </p:txBody>
      </p:sp>
      <p:sp>
        <p:nvSpPr>
          <p:cNvPr id="8" name="Shape 6"/>
          <p:cNvSpPr/>
          <p:nvPr/>
        </p:nvSpPr>
        <p:spPr>
          <a:xfrm>
            <a:off x="3977640" y="1280160"/>
            <a:ext cx="1188720" cy="1188720"/>
          </a:xfrm>
          <a:prstGeom prst="ellipse">
            <a:avLst/>
          </a:prstGeom>
          <a:solidFill>
            <a:srgbClr val="14181F"/>
          </a:solidFill>
          <a:ln w="25400">
            <a:solidFill>
              <a:srgbClr val="F4EFE5"/>
            </a:solidFill>
            <a:prstDash val="solid"/>
          </a:ln>
        </p:spPr>
        <p:txBody>
          <a:bodyPr/>
          <a:lstStyle/>
          <a:p>
            <a:endParaRPr lang="ru-RU"/>
          </a:p>
        </p:txBody>
      </p:sp>
      <p:sp>
        <p:nvSpPr>
          <p:cNvPr id="9" name="Text 7"/>
          <p:cNvSpPr/>
          <p:nvPr/>
        </p:nvSpPr>
        <p:spPr>
          <a:xfrm>
            <a:off x="3977640" y="1280160"/>
            <a:ext cx="1188720" cy="1188720"/>
          </a:xfrm>
          <a:prstGeom prst="rect">
            <a:avLst/>
          </a:prstGeom>
          <a:noFill/>
          <a:ln/>
        </p:spPr>
        <p:txBody>
          <a:bodyPr wrap="square" rtlCol="0" anchor="ctr"/>
          <a:lstStyle/>
          <a:p>
            <a:pPr marL="0" indent="0" algn="ctr">
              <a:buNone/>
            </a:pPr>
            <a:r>
              <a:rPr lang="en-US" sz="3200" i="1" dirty="0">
                <a:solidFill>
                  <a:srgbClr val="F4EFE5"/>
                </a:solidFill>
                <a:latin typeface="Georgia" pitchFamily="34" charset="0"/>
                <a:ea typeface="Georgia" pitchFamily="34" charset="-122"/>
                <a:cs typeface="Georgia" pitchFamily="34" charset="-120"/>
              </a:rPr>
              <a:t>ii</a:t>
            </a:r>
            <a:endParaRPr lang="en-US" sz="3200" dirty="0"/>
          </a:p>
        </p:txBody>
      </p:sp>
      <p:sp>
        <p:nvSpPr>
          <p:cNvPr id="10" name="Text 8"/>
          <p:cNvSpPr/>
          <p:nvPr/>
        </p:nvSpPr>
        <p:spPr>
          <a:xfrm>
            <a:off x="3611880" y="2606040"/>
            <a:ext cx="1920240" cy="457200"/>
          </a:xfrm>
          <a:prstGeom prst="rect">
            <a:avLst/>
          </a:prstGeom>
          <a:noFill/>
          <a:ln/>
        </p:spPr>
        <p:txBody>
          <a:bodyPr wrap="square" rtlCol="0" anchor="ctr"/>
          <a:lstStyle/>
          <a:p>
            <a:pPr marL="0" indent="0" algn="ctr">
              <a:buNone/>
            </a:pPr>
            <a:r>
              <a:rPr lang="en-US" sz="1800" i="1" dirty="0">
                <a:solidFill>
                  <a:srgbClr val="F4EFE5"/>
                </a:solidFill>
                <a:latin typeface="Georgia" pitchFamily="34" charset="0"/>
                <a:ea typeface="Georgia" pitchFamily="34" charset="-122"/>
                <a:cs typeface="Georgia" pitchFamily="34" charset="-120"/>
              </a:rPr>
              <a:t>Developer</a:t>
            </a:r>
            <a:endParaRPr lang="en-US" sz="1800" dirty="0"/>
          </a:p>
        </p:txBody>
      </p:sp>
      <p:sp>
        <p:nvSpPr>
          <p:cNvPr id="11" name="Text 9"/>
          <p:cNvSpPr/>
          <p:nvPr/>
        </p:nvSpPr>
        <p:spPr>
          <a:xfrm>
            <a:off x="5532120" y="1554480"/>
            <a:ext cx="502920" cy="640080"/>
          </a:xfrm>
          <a:prstGeom prst="rect">
            <a:avLst/>
          </a:prstGeom>
          <a:noFill/>
          <a:ln/>
        </p:spPr>
        <p:txBody>
          <a:bodyPr wrap="square" rtlCol="0" anchor="ctr"/>
          <a:lstStyle/>
          <a:p>
            <a:pPr marL="0" indent="0" algn="ctr">
              <a:buNone/>
            </a:pPr>
            <a:r>
              <a:rPr lang="en-US" sz="2600" dirty="0">
                <a:solidFill>
                  <a:srgbClr val="7A746A"/>
                </a:solidFill>
                <a:latin typeface="Georgia" pitchFamily="34" charset="0"/>
                <a:ea typeface="Georgia" pitchFamily="34" charset="-122"/>
                <a:cs typeface="Georgia" pitchFamily="34" charset="-120"/>
              </a:rPr>
              <a:t>+</a:t>
            </a:r>
            <a:endParaRPr lang="en-US" sz="2600" dirty="0"/>
          </a:p>
        </p:txBody>
      </p:sp>
      <p:sp>
        <p:nvSpPr>
          <p:cNvPr id="12" name="Shape 10"/>
          <p:cNvSpPr/>
          <p:nvPr/>
        </p:nvSpPr>
        <p:spPr>
          <a:xfrm>
            <a:off x="6400800" y="1280160"/>
            <a:ext cx="1188720" cy="1188720"/>
          </a:xfrm>
          <a:prstGeom prst="ellipse">
            <a:avLst/>
          </a:prstGeom>
          <a:solidFill>
            <a:srgbClr val="E89B3A"/>
          </a:solidFill>
          <a:ln w="12700">
            <a:solidFill>
              <a:srgbClr val="E89B3A"/>
            </a:solidFill>
            <a:prstDash val="solid"/>
          </a:ln>
        </p:spPr>
        <p:txBody>
          <a:bodyPr/>
          <a:lstStyle/>
          <a:p>
            <a:endParaRPr lang="ru-RU"/>
          </a:p>
        </p:txBody>
      </p:sp>
      <p:sp>
        <p:nvSpPr>
          <p:cNvPr id="13" name="Text 11"/>
          <p:cNvSpPr/>
          <p:nvPr/>
        </p:nvSpPr>
        <p:spPr>
          <a:xfrm>
            <a:off x="6400800" y="1280160"/>
            <a:ext cx="1188720" cy="1188720"/>
          </a:xfrm>
          <a:prstGeom prst="rect">
            <a:avLst/>
          </a:prstGeom>
          <a:noFill/>
          <a:ln/>
        </p:spPr>
        <p:txBody>
          <a:bodyPr wrap="square" rtlCol="0" anchor="ctr"/>
          <a:lstStyle/>
          <a:p>
            <a:pPr marL="0" indent="0" algn="ctr">
              <a:buNone/>
            </a:pPr>
            <a:r>
              <a:rPr lang="en-US" sz="4000" i="1" dirty="0">
                <a:solidFill>
                  <a:srgbClr val="14181F"/>
                </a:solidFill>
                <a:latin typeface="Georgia" pitchFamily="34" charset="0"/>
                <a:ea typeface="Georgia" pitchFamily="34" charset="-122"/>
                <a:cs typeface="Georgia" pitchFamily="34" charset="-120"/>
              </a:rPr>
              <a:t>★</a:t>
            </a:r>
            <a:endParaRPr lang="en-US" sz="4000" dirty="0"/>
          </a:p>
        </p:txBody>
      </p:sp>
      <p:sp>
        <p:nvSpPr>
          <p:cNvPr id="14" name="Text 12"/>
          <p:cNvSpPr/>
          <p:nvPr/>
        </p:nvSpPr>
        <p:spPr>
          <a:xfrm>
            <a:off x="6035040" y="2606040"/>
            <a:ext cx="1920240" cy="457200"/>
          </a:xfrm>
          <a:prstGeom prst="rect">
            <a:avLst/>
          </a:prstGeom>
          <a:noFill/>
          <a:ln/>
        </p:spPr>
        <p:txBody>
          <a:bodyPr wrap="square" rtlCol="0" anchor="ctr"/>
          <a:lstStyle/>
          <a:p>
            <a:pPr marL="0" indent="0" algn="ctr">
              <a:buNone/>
            </a:pPr>
            <a:r>
              <a:rPr lang="en-US" sz="1800" i="1" dirty="0">
                <a:solidFill>
                  <a:srgbClr val="F4EFE5"/>
                </a:solidFill>
                <a:latin typeface="Georgia" pitchFamily="34" charset="0"/>
                <a:ea typeface="Georgia" pitchFamily="34" charset="-122"/>
                <a:cs typeface="Georgia" pitchFamily="34" charset="-120"/>
              </a:rPr>
              <a:t>Judge</a:t>
            </a:r>
            <a:endParaRPr lang="en-US" sz="1800" dirty="0"/>
          </a:p>
        </p:txBody>
      </p:sp>
      <p:sp>
        <p:nvSpPr>
          <p:cNvPr id="15" name="Text 13"/>
          <p:cNvSpPr/>
          <p:nvPr/>
        </p:nvSpPr>
        <p:spPr>
          <a:xfrm>
            <a:off x="457200" y="3246120"/>
            <a:ext cx="8229600" cy="365760"/>
          </a:xfrm>
          <a:prstGeom prst="rect">
            <a:avLst/>
          </a:prstGeom>
          <a:noFill/>
          <a:ln/>
        </p:spPr>
        <p:txBody>
          <a:bodyPr wrap="square" rtlCol="0" anchor="ctr"/>
          <a:lstStyle/>
          <a:p>
            <a:pPr marL="0" indent="0" algn="ctr">
              <a:buNone/>
            </a:pPr>
            <a:r>
              <a:rPr lang="en-US" sz="1200" b="1" kern="0" spc="500" dirty="0">
                <a:solidFill>
                  <a:srgbClr val="E89B3A"/>
                </a:solidFill>
                <a:latin typeface="Calibri" pitchFamily="34" charset="0"/>
                <a:ea typeface="Calibri" pitchFamily="34" charset="-122"/>
                <a:cs typeface="Calibri" pitchFamily="34" charset="-120"/>
              </a:rPr>
              <a:t>SHARED RESPONSIBILITY</a:t>
            </a:r>
            <a:endParaRPr lang="en-US" sz="1200" dirty="0"/>
          </a:p>
        </p:txBody>
      </p:sp>
      <p:sp>
        <p:nvSpPr>
          <p:cNvPr id="16" name="Shape 14"/>
          <p:cNvSpPr/>
          <p:nvPr/>
        </p:nvSpPr>
        <p:spPr>
          <a:xfrm>
            <a:off x="914400" y="3703320"/>
            <a:ext cx="7315200" cy="777240"/>
          </a:xfrm>
          <a:prstGeom prst="rect">
            <a:avLst/>
          </a:prstGeom>
          <a:solidFill>
            <a:srgbClr val="1F242E"/>
          </a:solidFill>
          <a:ln w="12700">
            <a:solidFill>
              <a:srgbClr val="E89B3A"/>
            </a:solidFill>
            <a:prstDash val="solid"/>
          </a:ln>
        </p:spPr>
        <p:txBody>
          <a:bodyPr/>
          <a:lstStyle/>
          <a:p>
            <a:endParaRPr lang="ru-RU"/>
          </a:p>
        </p:txBody>
      </p:sp>
      <p:sp>
        <p:nvSpPr>
          <p:cNvPr id="17" name="Text 15"/>
          <p:cNvSpPr/>
          <p:nvPr/>
        </p:nvSpPr>
        <p:spPr>
          <a:xfrm>
            <a:off x="1051560" y="3749040"/>
            <a:ext cx="7040880" cy="685800"/>
          </a:xfrm>
          <a:prstGeom prst="rect">
            <a:avLst/>
          </a:prstGeom>
          <a:noFill/>
          <a:ln/>
        </p:spPr>
        <p:txBody>
          <a:bodyPr wrap="square" rtlCol="0" anchor="ctr"/>
          <a:lstStyle/>
          <a:p>
            <a:pPr marL="0" indent="0">
              <a:buNone/>
            </a:pPr>
            <a:r>
              <a:rPr lang="en-US" sz="1200" b="1" dirty="0">
                <a:solidFill>
                  <a:srgbClr val="E89B3A"/>
                </a:solidFill>
                <a:latin typeface="Calibri" pitchFamily="34" charset="0"/>
                <a:ea typeface="Calibri" pitchFamily="34" charset="-122"/>
                <a:cs typeface="Calibri" pitchFamily="34" charset="-120"/>
              </a:rPr>
              <a:t>EU AI Act - Recital 61: </a:t>
            </a:r>
            <a:r>
              <a:rPr lang="en-US" sz="1200" dirty="0">
                <a:solidFill>
                  <a:srgbClr val="F4EFE5"/>
                </a:solidFill>
                <a:latin typeface="Calibri" pitchFamily="34" charset="0"/>
                <a:ea typeface="Calibri" pitchFamily="34" charset="-122"/>
                <a:cs typeface="Calibri" pitchFamily="34" charset="-120"/>
              </a:rPr>
              <a:t>AI may </a:t>
            </a:r>
            <a:r>
              <a:rPr lang="en-US" sz="1200" i="1" dirty="0">
                <a:solidFill>
                  <a:srgbClr val="F4EFE5"/>
                </a:solidFill>
                <a:latin typeface="Calibri" pitchFamily="34" charset="0"/>
                <a:ea typeface="Calibri" pitchFamily="34" charset="-122"/>
                <a:cs typeface="Calibri" pitchFamily="34" charset="-120"/>
              </a:rPr>
              <a:t>support</a:t>
            </a:r>
            <a:r>
              <a:rPr lang="en-US" sz="1200" dirty="0">
                <a:solidFill>
                  <a:srgbClr val="F4EFE5"/>
                </a:solidFill>
                <a:latin typeface="Calibri" pitchFamily="34" charset="0"/>
                <a:ea typeface="Calibri" pitchFamily="34" charset="-122"/>
                <a:cs typeface="Calibri" pitchFamily="34" charset="-120"/>
              </a:rPr>
              <a:t> the judge but </a:t>
            </a:r>
            <a:r>
              <a:rPr lang="en-US" sz="1200" i="1" dirty="0">
                <a:solidFill>
                  <a:srgbClr val="F4EFE5"/>
                </a:solidFill>
                <a:latin typeface="Calibri" pitchFamily="34" charset="0"/>
                <a:ea typeface="Calibri" pitchFamily="34" charset="-122"/>
                <a:cs typeface="Calibri" pitchFamily="34" charset="-120"/>
              </a:rPr>
              <a:t>must not replace</a:t>
            </a:r>
            <a:r>
              <a:rPr lang="en-US" sz="1200" dirty="0">
                <a:solidFill>
                  <a:srgbClr val="F4EFE5"/>
                </a:solidFill>
                <a:latin typeface="Calibri" pitchFamily="34" charset="0"/>
                <a:ea typeface="Calibri" pitchFamily="34" charset="-122"/>
                <a:cs typeface="Calibri" pitchFamily="34" charset="-120"/>
              </a:rPr>
              <a:t> them.  Article 14 requires human oversight.</a:t>
            </a:r>
            <a:endParaRPr lang="en-US" sz="1200" dirty="0"/>
          </a:p>
        </p:txBody>
      </p:sp>
      <p:sp>
        <p:nvSpPr>
          <p:cNvPr id="18" name="Text 16"/>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Regulation (EU) 2024/1689 (AI Act), Recital 61 and Article 14.</a:t>
            </a:r>
            <a:endParaRPr lang="en-US" sz="900" dirty="0"/>
          </a:p>
        </p:txBody>
      </p:sp>
      <p:sp>
        <p:nvSpPr>
          <p:cNvPr id="19" name="Text 17"/>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11  -  16</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Judges in the Loop - A Real Safeguard?</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914400" y="1280160"/>
            <a:ext cx="2468880" cy="2468880"/>
          </a:xfrm>
          <a:prstGeom prst="ellipse">
            <a:avLst/>
          </a:prstGeom>
          <a:solidFill>
            <a:srgbClr val="14181F"/>
          </a:solidFill>
          <a:ln w="50800">
            <a:solidFill>
              <a:srgbClr val="E89B3A"/>
            </a:solidFill>
            <a:prstDash val="solid"/>
          </a:ln>
        </p:spPr>
        <p:txBody>
          <a:bodyPr/>
          <a:lstStyle/>
          <a:p>
            <a:endParaRPr lang="ru-RU"/>
          </a:p>
        </p:txBody>
      </p:sp>
      <p:sp>
        <p:nvSpPr>
          <p:cNvPr id="5" name="Text 3"/>
          <p:cNvSpPr/>
          <p:nvPr/>
        </p:nvSpPr>
        <p:spPr>
          <a:xfrm>
            <a:off x="914400" y="1371600"/>
            <a:ext cx="2468880" cy="1737360"/>
          </a:xfrm>
          <a:prstGeom prst="rect">
            <a:avLst/>
          </a:prstGeom>
          <a:noFill/>
          <a:ln/>
        </p:spPr>
        <p:txBody>
          <a:bodyPr wrap="square" rtlCol="0" anchor="ctr"/>
          <a:lstStyle/>
          <a:p>
            <a:pPr marL="0" indent="0" algn="ctr">
              <a:buNone/>
            </a:pPr>
            <a:r>
              <a:rPr lang="en-US" sz="7000" dirty="0">
                <a:solidFill>
                  <a:srgbClr val="F4EFE5"/>
                </a:solidFill>
                <a:latin typeface="Georgia" pitchFamily="34" charset="0"/>
                <a:ea typeface="Georgia" pitchFamily="34" charset="-122"/>
                <a:cs typeface="Georgia" pitchFamily="34" charset="-120"/>
              </a:rPr>
              <a:t>⚖</a:t>
            </a:r>
            <a:endParaRPr lang="en-US" sz="7000" dirty="0"/>
          </a:p>
        </p:txBody>
      </p:sp>
      <p:sp>
        <p:nvSpPr>
          <p:cNvPr id="6" name="Text 4"/>
          <p:cNvSpPr/>
          <p:nvPr/>
        </p:nvSpPr>
        <p:spPr>
          <a:xfrm>
            <a:off x="914400" y="2971800"/>
            <a:ext cx="2468880" cy="457200"/>
          </a:xfrm>
          <a:prstGeom prst="rect">
            <a:avLst/>
          </a:prstGeom>
          <a:noFill/>
          <a:ln/>
        </p:spPr>
        <p:txBody>
          <a:bodyPr wrap="square" rtlCol="0" anchor="ctr"/>
          <a:lstStyle/>
          <a:p>
            <a:pPr marL="0" indent="0" algn="ctr">
              <a:buNone/>
            </a:pPr>
            <a:r>
              <a:rPr lang="en-US" sz="1200" i="1" dirty="0">
                <a:solidFill>
                  <a:srgbClr val="B0A89A"/>
                </a:solidFill>
                <a:latin typeface="Georgia" pitchFamily="34" charset="0"/>
                <a:ea typeface="Georgia" pitchFamily="34" charset="-122"/>
                <a:cs typeface="Georgia" pitchFamily="34" charset="-120"/>
              </a:rPr>
              <a:t>judge</a:t>
            </a:r>
            <a:endParaRPr lang="en-US" sz="1200" dirty="0"/>
          </a:p>
        </p:txBody>
      </p:sp>
      <p:sp>
        <p:nvSpPr>
          <p:cNvPr id="7" name="Shape 5"/>
          <p:cNvSpPr/>
          <p:nvPr/>
        </p:nvSpPr>
        <p:spPr>
          <a:xfrm>
            <a:off x="3017520" y="1188720"/>
            <a:ext cx="640080" cy="640080"/>
          </a:xfrm>
          <a:prstGeom prst="ellipse">
            <a:avLst/>
          </a:prstGeom>
          <a:solidFill>
            <a:srgbClr val="E89B3A"/>
          </a:solidFill>
          <a:ln w="12700">
            <a:solidFill>
              <a:srgbClr val="E89B3A"/>
            </a:solidFill>
            <a:prstDash val="solid"/>
          </a:ln>
        </p:spPr>
        <p:txBody>
          <a:bodyPr/>
          <a:lstStyle/>
          <a:p>
            <a:endParaRPr lang="ru-RU"/>
          </a:p>
        </p:txBody>
      </p:sp>
      <p:sp>
        <p:nvSpPr>
          <p:cNvPr id="8" name="Text 6"/>
          <p:cNvSpPr/>
          <p:nvPr/>
        </p:nvSpPr>
        <p:spPr>
          <a:xfrm>
            <a:off x="3017520" y="1188720"/>
            <a:ext cx="640080" cy="640080"/>
          </a:xfrm>
          <a:prstGeom prst="rect">
            <a:avLst/>
          </a:prstGeom>
          <a:noFill/>
          <a:ln/>
        </p:spPr>
        <p:txBody>
          <a:bodyPr wrap="square" rtlCol="0" anchor="ctr"/>
          <a:lstStyle/>
          <a:p>
            <a:pPr marL="0" indent="0" algn="ctr">
              <a:buNone/>
            </a:pPr>
            <a:r>
              <a:rPr lang="en-US" sz="3000" i="1" dirty="0">
                <a:solidFill>
                  <a:srgbClr val="14181F"/>
                </a:solidFill>
                <a:latin typeface="Georgia" pitchFamily="34" charset="0"/>
                <a:ea typeface="Georgia" pitchFamily="34" charset="-122"/>
                <a:cs typeface="Georgia" pitchFamily="34" charset="-120"/>
              </a:rPr>
              <a:t>?</a:t>
            </a:r>
            <a:endParaRPr lang="en-US" sz="3000" dirty="0"/>
          </a:p>
        </p:txBody>
      </p:sp>
      <p:sp>
        <p:nvSpPr>
          <p:cNvPr id="9" name="Text 7"/>
          <p:cNvSpPr/>
          <p:nvPr/>
        </p:nvSpPr>
        <p:spPr>
          <a:xfrm>
            <a:off x="3931920" y="1325880"/>
            <a:ext cx="4754880" cy="365760"/>
          </a:xfrm>
          <a:prstGeom prst="rect">
            <a:avLst/>
          </a:prstGeom>
          <a:noFill/>
          <a:ln/>
        </p:spPr>
        <p:txBody>
          <a:bodyPr wrap="square" rtlCol="0" anchor="ctr"/>
          <a:lstStyle/>
          <a:p>
            <a:pPr marL="0" indent="0">
              <a:buNone/>
            </a:pPr>
            <a:r>
              <a:rPr lang="en-US" sz="1300" b="1" dirty="0">
                <a:solidFill>
                  <a:srgbClr val="E89B3A"/>
                </a:solidFill>
                <a:latin typeface="Calibri" pitchFamily="34" charset="0"/>
                <a:ea typeface="Calibri" pitchFamily="34" charset="-122"/>
                <a:cs typeface="Calibri" pitchFamily="34" charset="-120"/>
              </a:rPr>
              <a:t>Article 14(4) requires the human to:</a:t>
            </a:r>
            <a:endParaRPr lang="en-US" sz="1300" dirty="0"/>
          </a:p>
        </p:txBody>
      </p:sp>
      <p:sp>
        <p:nvSpPr>
          <p:cNvPr id="10" name="Shape 8"/>
          <p:cNvSpPr/>
          <p:nvPr/>
        </p:nvSpPr>
        <p:spPr>
          <a:xfrm>
            <a:off x="3931920" y="1828800"/>
            <a:ext cx="201168" cy="201168"/>
          </a:xfrm>
          <a:prstGeom prst="ellipse">
            <a:avLst/>
          </a:prstGeom>
          <a:solidFill>
            <a:srgbClr val="E89B3A"/>
          </a:solidFill>
          <a:ln w="12700">
            <a:solidFill>
              <a:srgbClr val="E89B3A"/>
            </a:solidFill>
            <a:prstDash val="solid"/>
          </a:ln>
        </p:spPr>
        <p:txBody>
          <a:bodyPr/>
          <a:lstStyle/>
          <a:p>
            <a:endParaRPr lang="ru-RU"/>
          </a:p>
        </p:txBody>
      </p:sp>
      <p:sp>
        <p:nvSpPr>
          <p:cNvPr id="11" name="Text 9"/>
          <p:cNvSpPr/>
          <p:nvPr/>
        </p:nvSpPr>
        <p:spPr>
          <a:xfrm>
            <a:off x="3931920" y="1828800"/>
            <a:ext cx="201168" cy="201168"/>
          </a:xfrm>
          <a:prstGeom prst="rect">
            <a:avLst/>
          </a:prstGeom>
          <a:noFill/>
          <a:ln/>
        </p:spPr>
        <p:txBody>
          <a:bodyPr wrap="square" rtlCol="0" anchor="ctr"/>
          <a:lstStyle/>
          <a:p>
            <a:pPr marL="0" indent="0" algn="ctr">
              <a:buNone/>
            </a:pPr>
            <a:r>
              <a:rPr lang="en-US" sz="1000" b="1" dirty="0">
                <a:solidFill>
                  <a:srgbClr val="14181F"/>
                </a:solidFill>
                <a:latin typeface="Calibri" pitchFamily="34" charset="0"/>
                <a:ea typeface="Calibri" pitchFamily="34" charset="-122"/>
                <a:cs typeface="Calibri" pitchFamily="34" charset="-120"/>
              </a:rPr>
              <a:t>1</a:t>
            </a:r>
            <a:endParaRPr lang="en-US" sz="1000" dirty="0"/>
          </a:p>
        </p:txBody>
      </p:sp>
      <p:sp>
        <p:nvSpPr>
          <p:cNvPr id="12" name="Text 10"/>
          <p:cNvSpPr/>
          <p:nvPr/>
        </p:nvSpPr>
        <p:spPr>
          <a:xfrm>
            <a:off x="4251960" y="1783080"/>
            <a:ext cx="4389120" cy="320040"/>
          </a:xfrm>
          <a:prstGeom prst="rect">
            <a:avLst/>
          </a:prstGeom>
          <a:noFill/>
          <a:ln/>
        </p:spPr>
        <p:txBody>
          <a:bodyPr wrap="square" rtlCol="0" anchor="ctr"/>
          <a:lstStyle/>
          <a:p>
            <a:pPr marL="0" indent="0">
              <a:buNone/>
            </a:pPr>
            <a:r>
              <a:rPr lang="en-US" sz="1300" dirty="0">
                <a:solidFill>
                  <a:srgbClr val="F4EFE5"/>
                </a:solidFill>
                <a:latin typeface="Calibri" pitchFamily="34" charset="0"/>
                <a:ea typeface="Calibri" pitchFamily="34" charset="-122"/>
                <a:cs typeface="Calibri" pitchFamily="34" charset="-120"/>
              </a:rPr>
              <a:t>understand the system</a:t>
            </a:r>
            <a:endParaRPr lang="en-US" sz="1300" dirty="0"/>
          </a:p>
        </p:txBody>
      </p:sp>
      <p:sp>
        <p:nvSpPr>
          <p:cNvPr id="13" name="Shape 11"/>
          <p:cNvSpPr/>
          <p:nvPr/>
        </p:nvSpPr>
        <p:spPr>
          <a:xfrm>
            <a:off x="3931920" y="2194560"/>
            <a:ext cx="201168" cy="201168"/>
          </a:xfrm>
          <a:prstGeom prst="ellipse">
            <a:avLst/>
          </a:prstGeom>
          <a:solidFill>
            <a:srgbClr val="E89B3A"/>
          </a:solidFill>
          <a:ln w="12700">
            <a:solidFill>
              <a:srgbClr val="E89B3A"/>
            </a:solidFill>
            <a:prstDash val="solid"/>
          </a:ln>
        </p:spPr>
        <p:txBody>
          <a:bodyPr/>
          <a:lstStyle/>
          <a:p>
            <a:endParaRPr lang="ru-RU"/>
          </a:p>
        </p:txBody>
      </p:sp>
      <p:sp>
        <p:nvSpPr>
          <p:cNvPr id="14" name="Text 12"/>
          <p:cNvSpPr/>
          <p:nvPr/>
        </p:nvSpPr>
        <p:spPr>
          <a:xfrm>
            <a:off x="3931920" y="2194560"/>
            <a:ext cx="201168" cy="201168"/>
          </a:xfrm>
          <a:prstGeom prst="rect">
            <a:avLst/>
          </a:prstGeom>
          <a:noFill/>
          <a:ln/>
        </p:spPr>
        <p:txBody>
          <a:bodyPr wrap="square" rtlCol="0" anchor="ctr"/>
          <a:lstStyle/>
          <a:p>
            <a:pPr marL="0" indent="0" algn="ctr">
              <a:buNone/>
            </a:pPr>
            <a:r>
              <a:rPr lang="en-US" sz="1000" b="1" dirty="0">
                <a:solidFill>
                  <a:srgbClr val="14181F"/>
                </a:solidFill>
                <a:latin typeface="Calibri" pitchFamily="34" charset="0"/>
                <a:ea typeface="Calibri" pitchFamily="34" charset="-122"/>
                <a:cs typeface="Calibri" pitchFamily="34" charset="-120"/>
              </a:rPr>
              <a:t>2</a:t>
            </a:r>
            <a:endParaRPr lang="en-US" sz="1000" dirty="0"/>
          </a:p>
        </p:txBody>
      </p:sp>
      <p:sp>
        <p:nvSpPr>
          <p:cNvPr id="15" name="Text 13"/>
          <p:cNvSpPr/>
          <p:nvPr/>
        </p:nvSpPr>
        <p:spPr>
          <a:xfrm>
            <a:off x="4251960" y="2148840"/>
            <a:ext cx="4389120" cy="320040"/>
          </a:xfrm>
          <a:prstGeom prst="rect">
            <a:avLst/>
          </a:prstGeom>
          <a:noFill/>
          <a:ln/>
        </p:spPr>
        <p:txBody>
          <a:bodyPr wrap="square" rtlCol="0" anchor="ctr"/>
          <a:lstStyle/>
          <a:p>
            <a:pPr marL="0" indent="0">
              <a:buNone/>
            </a:pPr>
            <a:r>
              <a:rPr lang="en-US" sz="1300" dirty="0">
                <a:solidFill>
                  <a:srgbClr val="F4EFE5"/>
                </a:solidFill>
                <a:latin typeface="Calibri" pitchFamily="34" charset="0"/>
                <a:ea typeface="Calibri" pitchFamily="34" charset="-122"/>
                <a:cs typeface="Calibri" pitchFamily="34" charset="-120"/>
              </a:rPr>
              <a:t>resist over-reliance</a:t>
            </a:r>
            <a:endParaRPr lang="en-US" sz="1300" dirty="0"/>
          </a:p>
        </p:txBody>
      </p:sp>
      <p:sp>
        <p:nvSpPr>
          <p:cNvPr id="16" name="Shape 14"/>
          <p:cNvSpPr/>
          <p:nvPr/>
        </p:nvSpPr>
        <p:spPr>
          <a:xfrm>
            <a:off x="3931920" y="2560320"/>
            <a:ext cx="201168" cy="201168"/>
          </a:xfrm>
          <a:prstGeom prst="ellipse">
            <a:avLst/>
          </a:prstGeom>
          <a:solidFill>
            <a:srgbClr val="E89B3A"/>
          </a:solidFill>
          <a:ln w="12700">
            <a:solidFill>
              <a:srgbClr val="E89B3A"/>
            </a:solidFill>
            <a:prstDash val="solid"/>
          </a:ln>
        </p:spPr>
        <p:txBody>
          <a:bodyPr/>
          <a:lstStyle/>
          <a:p>
            <a:endParaRPr lang="ru-RU"/>
          </a:p>
        </p:txBody>
      </p:sp>
      <p:sp>
        <p:nvSpPr>
          <p:cNvPr id="17" name="Text 15"/>
          <p:cNvSpPr/>
          <p:nvPr/>
        </p:nvSpPr>
        <p:spPr>
          <a:xfrm>
            <a:off x="3931920" y="2560320"/>
            <a:ext cx="201168" cy="201168"/>
          </a:xfrm>
          <a:prstGeom prst="rect">
            <a:avLst/>
          </a:prstGeom>
          <a:noFill/>
          <a:ln/>
        </p:spPr>
        <p:txBody>
          <a:bodyPr wrap="square" rtlCol="0" anchor="ctr"/>
          <a:lstStyle/>
          <a:p>
            <a:pPr marL="0" indent="0" algn="ctr">
              <a:buNone/>
            </a:pPr>
            <a:r>
              <a:rPr lang="en-US" sz="1000" b="1" dirty="0">
                <a:solidFill>
                  <a:srgbClr val="14181F"/>
                </a:solidFill>
                <a:latin typeface="Calibri" pitchFamily="34" charset="0"/>
                <a:ea typeface="Calibri" pitchFamily="34" charset="-122"/>
                <a:cs typeface="Calibri" pitchFamily="34" charset="-120"/>
              </a:rPr>
              <a:t>3</a:t>
            </a:r>
            <a:endParaRPr lang="en-US" sz="1000" dirty="0"/>
          </a:p>
        </p:txBody>
      </p:sp>
      <p:sp>
        <p:nvSpPr>
          <p:cNvPr id="18" name="Text 16"/>
          <p:cNvSpPr/>
          <p:nvPr/>
        </p:nvSpPr>
        <p:spPr>
          <a:xfrm>
            <a:off x="4251960" y="2514600"/>
            <a:ext cx="4389120" cy="320040"/>
          </a:xfrm>
          <a:prstGeom prst="rect">
            <a:avLst/>
          </a:prstGeom>
          <a:noFill/>
          <a:ln/>
        </p:spPr>
        <p:txBody>
          <a:bodyPr wrap="square" rtlCol="0" anchor="ctr"/>
          <a:lstStyle/>
          <a:p>
            <a:pPr marL="0" indent="0">
              <a:buNone/>
            </a:pPr>
            <a:r>
              <a:rPr lang="en-US" sz="1300" dirty="0">
                <a:solidFill>
                  <a:srgbClr val="F4EFE5"/>
                </a:solidFill>
                <a:latin typeface="Calibri" pitchFamily="34" charset="0"/>
                <a:ea typeface="Calibri" pitchFamily="34" charset="-122"/>
                <a:cs typeface="Calibri" pitchFamily="34" charset="-120"/>
              </a:rPr>
              <a:t>interpret the output</a:t>
            </a:r>
            <a:endParaRPr lang="en-US" sz="1300" dirty="0"/>
          </a:p>
        </p:txBody>
      </p:sp>
      <p:sp>
        <p:nvSpPr>
          <p:cNvPr id="19" name="Shape 17"/>
          <p:cNvSpPr/>
          <p:nvPr/>
        </p:nvSpPr>
        <p:spPr>
          <a:xfrm>
            <a:off x="3931920" y="2926080"/>
            <a:ext cx="201168" cy="201168"/>
          </a:xfrm>
          <a:prstGeom prst="ellipse">
            <a:avLst/>
          </a:prstGeom>
          <a:solidFill>
            <a:srgbClr val="E89B3A"/>
          </a:solidFill>
          <a:ln w="12700">
            <a:solidFill>
              <a:srgbClr val="E89B3A"/>
            </a:solidFill>
            <a:prstDash val="solid"/>
          </a:ln>
        </p:spPr>
        <p:txBody>
          <a:bodyPr/>
          <a:lstStyle/>
          <a:p>
            <a:endParaRPr lang="ru-RU"/>
          </a:p>
        </p:txBody>
      </p:sp>
      <p:sp>
        <p:nvSpPr>
          <p:cNvPr id="20" name="Text 18"/>
          <p:cNvSpPr/>
          <p:nvPr/>
        </p:nvSpPr>
        <p:spPr>
          <a:xfrm>
            <a:off x="3931920" y="2926080"/>
            <a:ext cx="201168" cy="201168"/>
          </a:xfrm>
          <a:prstGeom prst="rect">
            <a:avLst/>
          </a:prstGeom>
          <a:noFill/>
          <a:ln/>
        </p:spPr>
        <p:txBody>
          <a:bodyPr wrap="square" rtlCol="0" anchor="ctr"/>
          <a:lstStyle/>
          <a:p>
            <a:pPr marL="0" indent="0" algn="ctr">
              <a:buNone/>
            </a:pPr>
            <a:r>
              <a:rPr lang="en-US" sz="1000" b="1" dirty="0">
                <a:solidFill>
                  <a:srgbClr val="14181F"/>
                </a:solidFill>
                <a:latin typeface="Calibri" pitchFamily="34" charset="0"/>
                <a:ea typeface="Calibri" pitchFamily="34" charset="-122"/>
                <a:cs typeface="Calibri" pitchFamily="34" charset="-120"/>
              </a:rPr>
              <a:t>4</a:t>
            </a:r>
            <a:endParaRPr lang="en-US" sz="1000" dirty="0"/>
          </a:p>
        </p:txBody>
      </p:sp>
      <p:sp>
        <p:nvSpPr>
          <p:cNvPr id="21" name="Text 19"/>
          <p:cNvSpPr/>
          <p:nvPr/>
        </p:nvSpPr>
        <p:spPr>
          <a:xfrm>
            <a:off x="4251960" y="2880360"/>
            <a:ext cx="4389120" cy="320040"/>
          </a:xfrm>
          <a:prstGeom prst="rect">
            <a:avLst/>
          </a:prstGeom>
          <a:noFill/>
          <a:ln/>
        </p:spPr>
        <p:txBody>
          <a:bodyPr wrap="square" rtlCol="0" anchor="ctr"/>
          <a:lstStyle/>
          <a:p>
            <a:pPr marL="0" indent="0">
              <a:buNone/>
            </a:pPr>
            <a:r>
              <a:rPr lang="en-US" sz="1300" dirty="0">
                <a:solidFill>
                  <a:srgbClr val="F4EFE5"/>
                </a:solidFill>
                <a:latin typeface="Calibri" pitchFamily="34" charset="0"/>
                <a:ea typeface="Calibri" pitchFamily="34" charset="-122"/>
                <a:cs typeface="Calibri" pitchFamily="34" charset="-120"/>
              </a:rPr>
              <a:t>override it</a:t>
            </a:r>
            <a:endParaRPr lang="en-US" sz="1300" dirty="0"/>
          </a:p>
        </p:txBody>
      </p:sp>
      <p:sp>
        <p:nvSpPr>
          <p:cNvPr id="22" name="Shape 20"/>
          <p:cNvSpPr/>
          <p:nvPr/>
        </p:nvSpPr>
        <p:spPr>
          <a:xfrm>
            <a:off x="3931920" y="3291840"/>
            <a:ext cx="201168" cy="201168"/>
          </a:xfrm>
          <a:prstGeom prst="ellipse">
            <a:avLst/>
          </a:prstGeom>
          <a:solidFill>
            <a:srgbClr val="E89B3A"/>
          </a:solidFill>
          <a:ln w="12700">
            <a:solidFill>
              <a:srgbClr val="E89B3A"/>
            </a:solidFill>
            <a:prstDash val="solid"/>
          </a:ln>
        </p:spPr>
        <p:txBody>
          <a:bodyPr/>
          <a:lstStyle/>
          <a:p>
            <a:endParaRPr lang="ru-RU"/>
          </a:p>
        </p:txBody>
      </p:sp>
      <p:sp>
        <p:nvSpPr>
          <p:cNvPr id="23" name="Text 21"/>
          <p:cNvSpPr/>
          <p:nvPr/>
        </p:nvSpPr>
        <p:spPr>
          <a:xfrm>
            <a:off x="3931920" y="3291840"/>
            <a:ext cx="201168" cy="201168"/>
          </a:xfrm>
          <a:prstGeom prst="rect">
            <a:avLst/>
          </a:prstGeom>
          <a:noFill/>
          <a:ln/>
        </p:spPr>
        <p:txBody>
          <a:bodyPr wrap="square" rtlCol="0" anchor="ctr"/>
          <a:lstStyle/>
          <a:p>
            <a:pPr marL="0" indent="0" algn="ctr">
              <a:buNone/>
            </a:pPr>
            <a:r>
              <a:rPr lang="en-US" sz="1000" b="1" dirty="0">
                <a:solidFill>
                  <a:srgbClr val="14181F"/>
                </a:solidFill>
                <a:latin typeface="Calibri" pitchFamily="34" charset="0"/>
                <a:ea typeface="Calibri" pitchFamily="34" charset="-122"/>
                <a:cs typeface="Calibri" pitchFamily="34" charset="-120"/>
              </a:rPr>
              <a:t>5</a:t>
            </a:r>
            <a:endParaRPr lang="en-US" sz="1000" dirty="0"/>
          </a:p>
        </p:txBody>
      </p:sp>
      <p:sp>
        <p:nvSpPr>
          <p:cNvPr id="24" name="Text 22"/>
          <p:cNvSpPr/>
          <p:nvPr/>
        </p:nvSpPr>
        <p:spPr>
          <a:xfrm>
            <a:off x="4251960" y="3246120"/>
            <a:ext cx="4389120" cy="320040"/>
          </a:xfrm>
          <a:prstGeom prst="rect">
            <a:avLst/>
          </a:prstGeom>
          <a:noFill/>
          <a:ln/>
        </p:spPr>
        <p:txBody>
          <a:bodyPr wrap="square" rtlCol="0" anchor="ctr"/>
          <a:lstStyle/>
          <a:p>
            <a:pPr marL="0" indent="0">
              <a:buNone/>
            </a:pPr>
            <a:r>
              <a:rPr lang="en-US" sz="1300" dirty="0">
                <a:solidFill>
                  <a:srgbClr val="F4EFE5"/>
                </a:solidFill>
                <a:latin typeface="Calibri" pitchFamily="34" charset="0"/>
                <a:ea typeface="Calibri" pitchFamily="34" charset="-122"/>
                <a:cs typeface="Calibri" pitchFamily="34" charset="-120"/>
              </a:rPr>
              <a:t>stop it</a:t>
            </a:r>
            <a:endParaRPr lang="en-US" sz="1300" dirty="0"/>
          </a:p>
        </p:txBody>
      </p:sp>
      <p:sp>
        <p:nvSpPr>
          <p:cNvPr id="25" name="Shape 23"/>
          <p:cNvSpPr/>
          <p:nvPr/>
        </p:nvSpPr>
        <p:spPr>
          <a:xfrm>
            <a:off x="457200" y="3886200"/>
            <a:ext cx="8229600" cy="640080"/>
          </a:xfrm>
          <a:prstGeom prst="rect">
            <a:avLst/>
          </a:prstGeom>
          <a:solidFill>
            <a:srgbClr val="2A3140"/>
          </a:solidFill>
          <a:ln w="12700">
            <a:solidFill>
              <a:srgbClr val="E89B3A"/>
            </a:solidFill>
            <a:prstDash val="solid"/>
          </a:ln>
        </p:spPr>
        <p:txBody>
          <a:bodyPr/>
          <a:lstStyle/>
          <a:p>
            <a:endParaRPr lang="ru-RU"/>
          </a:p>
        </p:txBody>
      </p:sp>
      <p:sp>
        <p:nvSpPr>
          <p:cNvPr id="26" name="Text 24"/>
          <p:cNvSpPr/>
          <p:nvPr/>
        </p:nvSpPr>
        <p:spPr>
          <a:xfrm>
            <a:off x="457200" y="3886200"/>
            <a:ext cx="8229600" cy="640080"/>
          </a:xfrm>
          <a:prstGeom prst="rect">
            <a:avLst/>
          </a:prstGeom>
          <a:noFill/>
          <a:ln/>
        </p:spPr>
        <p:txBody>
          <a:bodyPr wrap="square" rtlCol="0" anchor="ctr"/>
          <a:lstStyle/>
          <a:p>
            <a:pPr marL="0" indent="0" algn="ctr">
              <a:buNone/>
            </a:pPr>
            <a:r>
              <a:rPr lang="en-US" sz="1600" b="1" i="1" dirty="0">
                <a:solidFill>
                  <a:srgbClr val="F4EFE5"/>
                </a:solidFill>
                <a:latin typeface="Georgia" pitchFamily="34" charset="0"/>
                <a:ea typeface="Georgia" pitchFamily="34" charset="-122"/>
                <a:cs typeface="Georgia" pitchFamily="34" charset="-120"/>
              </a:rPr>
              <a:t>Banks (2026): oversight risks becoming a label, not a real safeguard.</a:t>
            </a:r>
            <a:endParaRPr lang="en-US" sz="1600" dirty="0"/>
          </a:p>
        </p:txBody>
      </p:sp>
      <p:sp>
        <p:nvSpPr>
          <p:cNvPr id="27" name="Text 25"/>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Isabella Banks, 'Judges-in-the-Loop?' (2026) 34 Int'l J of Law and Information Technology eaag001.</a:t>
            </a:r>
            <a:endParaRPr lang="en-US" sz="900" dirty="0"/>
          </a:p>
        </p:txBody>
      </p:sp>
      <p:sp>
        <p:nvSpPr>
          <p:cNvPr id="28" name="Text 26"/>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12  -  16</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Realism, Not Robots</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434340" y="1371600"/>
            <a:ext cx="2606040" cy="1371600"/>
          </a:xfrm>
          <a:prstGeom prst="rect">
            <a:avLst/>
          </a:prstGeom>
          <a:solidFill>
            <a:srgbClr val="1F242E"/>
          </a:solidFill>
          <a:ln w="12700">
            <a:solidFill>
              <a:srgbClr val="E89B3A"/>
            </a:solidFill>
            <a:prstDash val="solid"/>
          </a:ln>
        </p:spPr>
        <p:txBody>
          <a:bodyPr/>
          <a:lstStyle/>
          <a:p>
            <a:endParaRPr lang="ru-RU"/>
          </a:p>
        </p:txBody>
      </p:sp>
      <p:sp>
        <p:nvSpPr>
          <p:cNvPr id="5" name="Text 3"/>
          <p:cNvSpPr/>
          <p:nvPr/>
        </p:nvSpPr>
        <p:spPr>
          <a:xfrm>
            <a:off x="434340" y="1371600"/>
            <a:ext cx="2606040" cy="1371600"/>
          </a:xfrm>
          <a:prstGeom prst="rect">
            <a:avLst/>
          </a:prstGeom>
          <a:noFill/>
          <a:ln/>
        </p:spPr>
        <p:txBody>
          <a:bodyPr wrap="square" rtlCol="0" anchor="ctr"/>
          <a:lstStyle/>
          <a:p>
            <a:pPr marL="0" indent="0" algn="ctr">
              <a:buNone/>
            </a:pPr>
            <a:r>
              <a:rPr lang="en-US" sz="2200" i="1" dirty="0">
                <a:solidFill>
                  <a:srgbClr val="E89B3A"/>
                </a:solidFill>
                <a:latin typeface="Georgia" pitchFamily="34" charset="0"/>
                <a:ea typeface="Georgia" pitchFamily="34" charset="-122"/>
                <a:cs typeface="Georgia" pitchFamily="34" charset="-120"/>
              </a:rPr>
              <a:t>SILOED</a:t>
            </a:r>
            <a:endParaRPr lang="en-US" sz="2200" dirty="0"/>
          </a:p>
        </p:txBody>
      </p:sp>
      <p:sp>
        <p:nvSpPr>
          <p:cNvPr id="6" name="Shape 4"/>
          <p:cNvSpPr/>
          <p:nvPr/>
        </p:nvSpPr>
        <p:spPr>
          <a:xfrm>
            <a:off x="3268980" y="1371600"/>
            <a:ext cx="2606040" cy="1371600"/>
          </a:xfrm>
          <a:prstGeom prst="rect">
            <a:avLst/>
          </a:prstGeom>
          <a:solidFill>
            <a:srgbClr val="1F242E"/>
          </a:solidFill>
          <a:ln w="12700">
            <a:solidFill>
              <a:srgbClr val="E89B3A"/>
            </a:solidFill>
            <a:prstDash val="solid"/>
          </a:ln>
        </p:spPr>
        <p:txBody>
          <a:bodyPr/>
          <a:lstStyle/>
          <a:p>
            <a:endParaRPr lang="ru-RU"/>
          </a:p>
        </p:txBody>
      </p:sp>
      <p:sp>
        <p:nvSpPr>
          <p:cNvPr id="7" name="Text 5"/>
          <p:cNvSpPr/>
          <p:nvPr/>
        </p:nvSpPr>
        <p:spPr>
          <a:xfrm>
            <a:off x="3268980" y="1371600"/>
            <a:ext cx="2606040" cy="1371600"/>
          </a:xfrm>
          <a:prstGeom prst="rect">
            <a:avLst/>
          </a:prstGeom>
          <a:noFill/>
          <a:ln/>
        </p:spPr>
        <p:txBody>
          <a:bodyPr wrap="square" rtlCol="0" anchor="ctr"/>
          <a:lstStyle/>
          <a:p>
            <a:pPr marL="0" indent="0" algn="ctr">
              <a:buNone/>
            </a:pPr>
            <a:r>
              <a:rPr lang="en-US" sz="2200" i="1" dirty="0">
                <a:solidFill>
                  <a:srgbClr val="E89B3A"/>
                </a:solidFill>
                <a:latin typeface="Georgia" pitchFamily="34" charset="0"/>
                <a:ea typeface="Georgia" pitchFamily="34" charset="-122"/>
                <a:cs typeface="Georgia" pitchFamily="34" charset="-120"/>
              </a:rPr>
              <a:t>INCREMENTAL</a:t>
            </a:r>
            <a:endParaRPr lang="en-US" sz="2200" dirty="0"/>
          </a:p>
        </p:txBody>
      </p:sp>
      <p:sp>
        <p:nvSpPr>
          <p:cNvPr id="8" name="Shape 6"/>
          <p:cNvSpPr/>
          <p:nvPr/>
        </p:nvSpPr>
        <p:spPr>
          <a:xfrm>
            <a:off x="6103620" y="1371600"/>
            <a:ext cx="2606040" cy="1371600"/>
          </a:xfrm>
          <a:prstGeom prst="rect">
            <a:avLst/>
          </a:prstGeom>
          <a:solidFill>
            <a:srgbClr val="1F242E"/>
          </a:solidFill>
          <a:ln w="12700">
            <a:solidFill>
              <a:srgbClr val="E89B3A"/>
            </a:solidFill>
            <a:prstDash val="solid"/>
          </a:ln>
        </p:spPr>
        <p:txBody>
          <a:bodyPr/>
          <a:lstStyle/>
          <a:p>
            <a:endParaRPr lang="ru-RU"/>
          </a:p>
        </p:txBody>
      </p:sp>
      <p:sp>
        <p:nvSpPr>
          <p:cNvPr id="9" name="Text 7"/>
          <p:cNvSpPr/>
          <p:nvPr/>
        </p:nvSpPr>
        <p:spPr>
          <a:xfrm>
            <a:off x="6103620" y="1371600"/>
            <a:ext cx="2606040" cy="1371600"/>
          </a:xfrm>
          <a:prstGeom prst="rect">
            <a:avLst/>
          </a:prstGeom>
          <a:noFill/>
          <a:ln/>
        </p:spPr>
        <p:txBody>
          <a:bodyPr wrap="square" rtlCol="0" anchor="ctr"/>
          <a:lstStyle/>
          <a:p>
            <a:pPr marL="0" indent="0" algn="ctr">
              <a:buNone/>
            </a:pPr>
            <a:r>
              <a:rPr lang="en-US" sz="2200" i="1" dirty="0">
                <a:solidFill>
                  <a:srgbClr val="E89B3A"/>
                </a:solidFill>
                <a:latin typeface="Georgia" pitchFamily="34" charset="0"/>
                <a:ea typeface="Georgia" pitchFamily="34" charset="-122"/>
                <a:cs typeface="Georgia" pitchFamily="34" charset="-120"/>
              </a:rPr>
              <a:t>HALTING</a:t>
            </a:r>
            <a:endParaRPr lang="en-US" sz="2200" dirty="0"/>
          </a:p>
        </p:txBody>
      </p:sp>
      <p:sp>
        <p:nvSpPr>
          <p:cNvPr id="10" name="Text 8"/>
          <p:cNvSpPr/>
          <p:nvPr/>
        </p:nvSpPr>
        <p:spPr>
          <a:xfrm>
            <a:off x="457200" y="3063240"/>
            <a:ext cx="8229600" cy="457200"/>
          </a:xfrm>
          <a:prstGeom prst="rect">
            <a:avLst/>
          </a:prstGeom>
          <a:noFill/>
          <a:ln/>
        </p:spPr>
        <p:txBody>
          <a:bodyPr wrap="square" rtlCol="0" anchor="ctr"/>
          <a:lstStyle/>
          <a:p>
            <a:pPr marL="0" indent="0" algn="ctr">
              <a:buNone/>
            </a:pPr>
            <a:r>
              <a:rPr lang="en-US" sz="1400" i="1" dirty="0">
                <a:solidFill>
                  <a:srgbClr val="B0A89A"/>
                </a:solidFill>
                <a:latin typeface="Georgia" pitchFamily="34" charset="0"/>
                <a:ea typeface="Georgia" pitchFamily="34" charset="-122"/>
                <a:cs typeface="Georgia" pitchFamily="34" charset="-120"/>
              </a:rPr>
              <a:t>The advance of legal technology is uneven, slow, and arrives in some places long before others.</a:t>
            </a:r>
            <a:endParaRPr lang="en-US" sz="1400" dirty="0"/>
          </a:p>
        </p:txBody>
      </p:sp>
      <p:sp>
        <p:nvSpPr>
          <p:cNvPr id="11" name="Shape 9"/>
          <p:cNvSpPr/>
          <p:nvPr/>
        </p:nvSpPr>
        <p:spPr>
          <a:xfrm>
            <a:off x="457200" y="3703320"/>
            <a:ext cx="8229600" cy="777240"/>
          </a:xfrm>
          <a:prstGeom prst="rect">
            <a:avLst/>
          </a:prstGeom>
          <a:solidFill>
            <a:srgbClr val="2A3140"/>
          </a:solidFill>
          <a:ln w="12700">
            <a:solidFill>
              <a:srgbClr val="E89B3A"/>
            </a:solidFill>
            <a:prstDash val="solid"/>
          </a:ln>
        </p:spPr>
        <p:txBody>
          <a:bodyPr/>
          <a:lstStyle/>
          <a:p>
            <a:endParaRPr lang="ru-RU"/>
          </a:p>
        </p:txBody>
      </p:sp>
      <p:sp>
        <p:nvSpPr>
          <p:cNvPr id="12" name="Text 10"/>
          <p:cNvSpPr/>
          <p:nvPr/>
        </p:nvSpPr>
        <p:spPr>
          <a:xfrm>
            <a:off x="548640" y="3703320"/>
            <a:ext cx="8046720" cy="777240"/>
          </a:xfrm>
          <a:prstGeom prst="rect">
            <a:avLst/>
          </a:prstGeom>
          <a:noFill/>
          <a:ln/>
        </p:spPr>
        <p:txBody>
          <a:bodyPr wrap="square" rtlCol="0" anchor="ctr"/>
          <a:lstStyle/>
          <a:p>
            <a:pPr marL="0" indent="0" algn="ctr">
              <a:buNone/>
            </a:pPr>
            <a:r>
              <a:rPr lang="en-US" sz="1500" b="1" i="1" dirty="0">
                <a:solidFill>
                  <a:srgbClr val="F4EFE5"/>
                </a:solidFill>
                <a:latin typeface="Georgia" pitchFamily="34" charset="0"/>
                <a:ea typeface="Georgia" pitchFamily="34" charset="-122"/>
                <a:cs typeface="Georgia" pitchFamily="34" charset="-120"/>
              </a:rPr>
              <a:t>Will technology level the field, or tilt it further toward the "haves"?</a:t>
            </a:r>
            <a:endParaRPr lang="en-US" sz="1500" dirty="0"/>
          </a:p>
        </p:txBody>
      </p:sp>
      <p:sp>
        <p:nvSpPr>
          <p:cNvPr id="13" name="Text 11"/>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Engstrom (ed.), Legal Tech and the Future of Civil Justice (CUP 2023).</a:t>
            </a:r>
            <a:endParaRPr lang="en-US" sz="900" dirty="0"/>
          </a:p>
        </p:txBody>
      </p:sp>
      <p:sp>
        <p:nvSpPr>
          <p:cNvPr id="14" name="Text 12"/>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13  -  16</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Three Pillars</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1371600" y="1188720"/>
            <a:ext cx="6400800" cy="640080"/>
          </a:xfrm>
          <a:prstGeom prst="triangle">
            <a:avLst/>
          </a:prstGeom>
          <a:solidFill>
            <a:srgbClr val="E89B3A"/>
          </a:solidFill>
          <a:ln w="12700">
            <a:solidFill>
              <a:srgbClr val="E89B3A"/>
            </a:solidFill>
            <a:prstDash val="solid"/>
          </a:ln>
        </p:spPr>
        <p:txBody>
          <a:bodyPr/>
          <a:lstStyle/>
          <a:p>
            <a:endParaRPr lang="ru-RU"/>
          </a:p>
        </p:txBody>
      </p:sp>
      <p:sp>
        <p:nvSpPr>
          <p:cNvPr id="5" name="Text 3"/>
          <p:cNvSpPr/>
          <p:nvPr/>
        </p:nvSpPr>
        <p:spPr>
          <a:xfrm>
            <a:off x="1371600" y="1874520"/>
            <a:ext cx="6400800" cy="320040"/>
          </a:xfrm>
          <a:prstGeom prst="rect">
            <a:avLst/>
          </a:prstGeom>
          <a:noFill/>
          <a:ln/>
        </p:spPr>
        <p:txBody>
          <a:bodyPr wrap="square" rtlCol="0" anchor="ctr"/>
          <a:lstStyle/>
          <a:p>
            <a:pPr marL="0" indent="0" algn="ctr">
              <a:buNone/>
            </a:pPr>
            <a:r>
              <a:rPr lang="en-US" sz="1100" b="1" kern="0" spc="500" dirty="0">
                <a:solidFill>
                  <a:srgbClr val="E89B3A"/>
                </a:solidFill>
                <a:latin typeface="Calibri" pitchFamily="34" charset="0"/>
                <a:ea typeface="Calibri" pitchFamily="34" charset="-122"/>
                <a:cs typeface="Calibri" pitchFamily="34" charset="-120"/>
              </a:rPr>
              <a:t>A JUST DIGITAL COURT</a:t>
            </a:r>
            <a:endParaRPr lang="en-US" sz="1100" dirty="0"/>
          </a:p>
        </p:txBody>
      </p:sp>
      <p:sp>
        <p:nvSpPr>
          <p:cNvPr id="6" name="Shape 4"/>
          <p:cNvSpPr/>
          <p:nvPr/>
        </p:nvSpPr>
        <p:spPr>
          <a:xfrm>
            <a:off x="1371600" y="2331720"/>
            <a:ext cx="1828800" cy="1828800"/>
          </a:xfrm>
          <a:prstGeom prst="rect">
            <a:avLst/>
          </a:prstGeom>
          <a:solidFill>
            <a:srgbClr val="1F242E"/>
          </a:solidFill>
          <a:ln w="12700">
            <a:solidFill>
              <a:srgbClr val="1F242E"/>
            </a:solidFill>
            <a:prstDash val="solid"/>
          </a:ln>
        </p:spPr>
        <p:txBody>
          <a:bodyPr/>
          <a:lstStyle/>
          <a:p>
            <a:endParaRPr lang="ru-RU"/>
          </a:p>
        </p:txBody>
      </p:sp>
      <p:sp>
        <p:nvSpPr>
          <p:cNvPr id="7" name="Text 5"/>
          <p:cNvSpPr/>
          <p:nvPr/>
        </p:nvSpPr>
        <p:spPr>
          <a:xfrm>
            <a:off x="1371600" y="2468880"/>
            <a:ext cx="1828800" cy="548640"/>
          </a:xfrm>
          <a:prstGeom prst="rect">
            <a:avLst/>
          </a:prstGeom>
          <a:noFill/>
          <a:ln/>
        </p:spPr>
        <p:txBody>
          <a:bodyPr wrap="square" rtlCol="0" anchor="ctr"/>
          <a:lstStyle/>
          <a:p>
            <a:pPr marL="0" indent="0" algn="ctr">
              <a:buNone/>
            </a:pPr>
            <a:r>
              <a:rPr lang="en-US" sz="1500" i="1" dirty="0">
                <a:solidFill>
                  <a:srgbClr val="F4EFE5"/>
                </a:solidFill>
                <a:latin typeface="Georgia" pitchFamily="34" charset="0"/>
                <a:ea typeface="Georgia" pitchFamily="34" charset="-122"/>
                <a:cs typeface="Georgia" pitchFamily="34" charset="-120"/>
              </a:rPr>
              <a:t>Inclusivity</a:t>
            </a:r>
            <a:endParaRPr lang="en-US" sz="1500" dirty="0"/>
          </a:p>
        </p:txBody>
      </p:sp>
      <p:sp>
        <p:nvSpPr>
          <p:cNvPr id="8" name="Shape 6"/>
          <p:cNvSpPr/>
          <p:nvPr/>
        </p:nvSpPr>
        <p:spPr>
          <a:xfrm>
            <a:off x="2103120" y="3017520"/>
            <a:ext cx="365760" cy="22860"/>
          </a:xfrm>
          <a:prstGeom prst="rect">
            <a:avLst/>
          </a:prstGeom>
          <a:solidFill>
            <a:srgbClr val="E89B3A"/>
          </a:solidFill>
          <a:ln w="12700">
            <a:solidFill>
              <a:srgbClr val="E89B3A"/>
            </a:solidFill>
            <a:prstDash val="solid"/>
          </a:ln>
        </p:spPr>
        <p:txBody>
          <a:bodyPr/>
          <a:lstStyle/>
          <a:p>
            <a:endParaRPr lang="ru-RU"/>
          </a:p>
        </p:txBody>
      </p:sp>
      <p:sp>
        <p:nvSpPr>
          <p:cNvPr id="9" name="Text 7"/>
          <p:cNvSpPr/>
          <p:nvPr/>
        </p:nvSpPr>
        <p:spPr>
          <a:xfrm>
            <a:off x="1463040" y="3154680"/>
            <a:ext cx="1645920" cy="914400"/>
          </a:xfrm>
          <a:prstGeom prst="rect">
            <a:avLst/>
          </a:prstGeom>
          <a:noFill/>
          <a:ln/>
        </p:spPr>
        <p:txBody>
          <a:bodyPr wrap="square" rtlCol="0" anchor="t"/>
          <a:lstStyle/>
          <a:p>
            <a:pPr marL="0" indent="0" algn="ctr">
              <a:buNone/>
            </a:pPr>
            <a:r>
              <a:rPr lang="en-US" sz="1100" i="1" dirty="0">
                <a:solidFill>
                  <a:srgbClr val="B0A89A"/>
                </a:solidFill>
                <a:latin typeface="Georgia" pitchFamily="34" charset="0"/>
                <a:ea typeface="Georgia" pitchFamily="34" charset="-122"/>
                <a:cs typeface="Georgia" pitchFamily="34" charset="-120"/>
              </a:rPr>
              <a:t>No one excluded</a:t>
            </a:r>
            <a:endParaRPr lang="en-US" sz="1100" dirty="0"/>
          </a:p>
          <a:p>
            <a:pPr marL="0" indent="0" algn="ctr">
              <a:buNone/>
            </a:pPr>
            <a:r>
              <a:rPr lang="en-US" sz="1100" i="1" dirty="0">
                <a:solidFill>
                  <a:srgbClr val="B0A89A"/>
                </a:solidFill>
                <a:latin typeface="Georgia" pitchFamily="34" charset="0"/>
                <a:ea typeface="Georgia" pitchFamily="34" charset="-122"/>
                <a:cs typeface="Georgia" pitchFamily="34" charset="-120"/>
              </a:rPr>
              <a:t>by the digital divide</a:t>
            </a:r>
            <a:endParaRPr lang="en-US" sz="1100" dirty="0"/>
          </a:p>
        </p:txBody>
      </p:sp>
      <p:sp>
        <p:nvSpPr>
          <p:cNvPr id="10" name="Shape 8"/>
          <p:cNvSpPr/>
          <p:nvPr/>
        </p:nvSpPr>
        <p:spPr>
          <a:xfrm>
            <a:off x="3657600" y="2331720"/>
            <a:ext cx="1828800" cy="1828800"/>
          </a:xfrm>
          <a:prstGeom prst="rect">
            <a:avLst/>
          </a:prstGeom>
          <a:solidFill>
            <a:srgbClr val="1F242E"/>
          </a:solidFill>
          <a:ln w="12700">
            <a:solidFill>
              <a:srgbClr val="1F242E"/>
            </a:solidFill>
            <a:prstDash val="solid"/>
          </a:ln>
        </p:spPr>
        <p:txBody>
          <a:bodyPr/>
          <a:lstStyle/>
          <a:p>
            <a:endParaRPr lang="ru-RU"/>
          </a:p>
        </p:txBody>
      </p:sp>
      <p:sp>
        <p:nvSpPr>
          <p:cNvPr id="11" name="Text 9"/>
          <p:cNvSpPr/>
          <p:nvPr/>
        </p:nvSpPr>
        <p:spPr>
          <a:xfrm>
            <a:off x="3657600" y="2468880"/>
            <a:ext cx="1828800" cy="548640"/>
          </a:xfrm>
          <a:prstGeom prst="rect">
            <a:avLst/>
          </a:prstGeom>
          <a:noFill/>
          <a:ln/>
        </p:spPr>
        <p:txBody>
          <a:bodyPr wrap="square" rtlCol="0" anchor="ctr"/>
          <a:lstStyle/>
          <a:p>
            <a:pPr marL="0" indent="0" algn="ctr">
              <a:buNone/>
            </a:pPr>
            <a:r>
              <a:rPr lang="en-US" sz="1500" i="1" dirty="0">
                <a:solidFill>
                  <a:srgbClr val="F4EFE5"/>
                </a:solidFill>
                <a:latin typeface="Georgia" pitchFamily="34" charset="0"/>
                <a:ea typeface="Georgia" pitchFamily="34" charset="-122"/>
                <a:cs typeface="Georgia" pitchFamily="34" charset="-120"/>
              </a:rPr>
              <a:t>Transparency</a:t>
            </a:r>
            <a:endParaRPr lang="en-US" sz="1500" dirty="0"/>
          </a:p>
        </p:txBody>
      </p:sp>
      <p:sp>
        <p:nvSpPr>
          <p:cNvPr id="12" name="Shape 10"/>
          <p:cNvSpPr/>
          <p:nvPr/>
        </p:nvSpPr>
        <p:spPr>
          <a:xfrm>
            <a:off x="4389120" y="3017520"/>
            <a:ext cx="365760" cy="22860"/>
          </a:xfrm>
          <a:prstGeom prst="rect">
            <a:avLst/>
          </a:prstGeom>
          <a:solidFill>
            <a:srgbClr val="E89B3A"/>
          </a:solidFill>
          <a:ln w="12700">
            <a:solidFill>
              <a:srgbClr val="E89B3A"/>
            </a:solidFill>
            <a:prstDash val="solid"/>
          </a:ln>
        </p:spPr>
        <p:txBody>
          <a:bodyPr/>
          <a:lstStyle/>
          <a:p>
            <a:endParaRPr lang="ru-RU"/>
          </a:p>
        </p:txBody>
      </p:sp>
      <p:sp>
        <p:nvSpPr>
          <p:cNvPr id="13" name="Text 11"/>
          <p:cNvSpPr/>
          <p:nvPr/>
        </p:nvSpPr>
        <p:spPr>
          <a:xfrm>
            <a:off x="3749040" y="3154680"/>
            <a:ext cx="1645920" cy="914400"/>
          </a:xfrm>
          <a:prstGeom prst="rect">
            <a:avLst/>
          </a:prstGeom>
          <a:noFill/>
          <a:ln/>
        </p:spPr>
        <p:txBody>
          <a:bodyPr wrap="square" rtlCol="0" anchor="t"/>
          <a:lstStyle/>
          <a:p>
            <a:pPr marL="0" indent="0" algn="ctr">
              <a:buNone/>
            </a:pPr>
            <a:r>
              <a:rPr lang="en-US" sz="1100" i="1" dirty="0">
                <a:solidFill>
                  <a:srgbClr val="B0A89A"/>
                </a:solidFill>
                <a:latin typeface="Georgia" pitchFamily="34" charset="0"/>
                <a:ea typeface="Georgia" pitchFamily="34" charset="-122"/>
                <a:cs typeface="Georgia" pitchFamily="34" charset="-120"/>
              </a:rPr>
              <a:t>Decisions can be</a:t>
            </a:r>
            <a:endParaRPr lang="en-US" sz="1100" dirty="0"/>
          </a:p>
          <a:p>
            <a:pPr marL="0" indent="0" algn="ctr">
              <a:buNone/>
            </a:pPr>
            <a:r>
              <a:rPr lang="en-US" sz="1100" i="1" dirty="0">
                <a:solidFill>
                  <a:srgbClr val="B0A89A"/>
                </a:solidFill>
                <a:latin typeface="Georgia" pitchFamily="34" charset="0"/>
                <a:ea typeface="Georgia" pitchFamily="34" charset="-122"/>
                <a:cs typeface="Georgia" pitchFamily="34" charset="-120"/>
              </a:rPr>
              <a:t>understood and challenged</a:t>
            </a:r>
            <a:endParaRPr lang="en-US" sz="1100" dirty="0"/>
          </a:p>
        </p:txBody>
      </p:sp>
      <p:sp>
        <p:nvSpPr>
          <p:cNvPr id="14" name="Shape 12"/>
          <p:cNvSpPr/>
          <p:nvPr/>
        </p:nvSpPr>
        <p:spPr>
          <a:xfrm>
            <a:off x="5943600" y="2331720"/>
            <a:ext cx="1828800" cy="1828800"/>
          </a:xfrm>
          <a:prstGeom prst="rect">
            <a:avLst/>
          </a:prstGeom>
          <a:solidFill>
            <a:srgbClr val="1F242E"/>
          </a:solidFill>
          <a:ln w="12700">
            <a:solidFill>
              <a:srgbClr val="1F242E"/>
            </a:solidFill>
            <a:prstDash val="solid"/>
          </a:ln>
        </p:spPr>
        <p:txBody>
          <a:bodyPr/>
          <a:lstStyle/>
          <a:p>
            <a:endParaRPr lang="ru-RU"/>
          </a:p>
        </p:txBody>
      </p:sp>
      <p:sp>
        <p:nvSpPr>
          <p:cNvPr id="15" name="Text 13"/>
          <p:cNvSpPr/>
          <p:nvPr/>
        </p:nvSpPr>
        <p:spPr>
          <a:xfrm>
            <a:off x="5943600" y="2468880"/>
            <a:ext cx="1828800" cy="548640"/>
          </a:xfrm>
          <a:prstGeom prst="rect">
            <a:avLst/>
          </a:prstGeom>
          <a:noFill/>
          <a:ln/>
        </p:spPr>
        <p:txBody>
          <a:bodyPr wrap="square" rtlCol="0" anchor="ctr"/>
          <a:lstStyle/>
          <a:p>
            <a:pPr marL="0" indent="0" algn="ctr">
              <a:buNone/>
            </a:pPr>
            <a:r>
              <a:rPr lang="en-US" sz="1500" i="1" dirty="0">
                <a:solidFill>
                  <a:srgbClr val="F4EFE5"/>
                </a:solidFill>
                <a:latin typeface="Georgia" pitchFamily="34" charset="0"/>
                <a:ea typeface="Georgia" pitchFamily="34" charset="-122"/>
                <a:cs typeface="Georgia" pitchFamily="34" charset="-120"/>
              </a:rPr>
              <a:t>Judicial Independence</a:t>
            </a:r>
            <a:endParaRPr lang="en-US" sz="1500" dirty="0"/>
          </a:p>
        </p:txBody>
      </p:sp>
      <p:sp>
        <p:nvSpPr>
          <p:cNvPr id="16" name="Shape 14"/>
          <p:cNvSpPr/>
          <p:nvPr/>
        </p:nvSpPr>
        <p:spPr>
          <a:xfrm>
            <a:off x="6675120" y="3017520"/>
            <a:ext cx="365760" cy="22860"/>
          </a:xfrm>
          <a:prstGeom prst="rect">
            <a:avLst/>
          </a:prstGeom>
          <a:solidFill>
            <a:srgbClr val="E89B3A"/>
          </a:solidFill>
          <a:ln w="12700">
            <a:solidFill>
              <a:srgbClr val="E89B3A"/>
            </a:solidFill>
            <a:prstDash val="solid"/>
          </a:ln>
        </p:spPr>
        <p:txBody>
          <a:bodyPr/>
          <a:lstStyle/>
          <a:p>
            <a:endParaRPr lang="ru-RU"/>
          </a:p>
        </p:txBody>
      </p:sp>
      <p:sp>
        <p:nvSpPr>
          <p:cNvPr id="17" name="Text 15"/>
          <p:cNvSpPr/>
          <p:nvPr/>
        </p:nvSpPr>
        <p:spPr>
          <a:xfrm>
            <a:off x="6035040" y="3154680"/>
            <a:ext cx="1645920" cy="914400"/>
          </a:xfrm>
          <a:prstGeom prst="rect">
            <a:avLst/>
          </a:prstGeom>
          <a:noFill/>
          <a:ln/>
        </p:spPr>
        <p:txBody>
          <a:bodyPr wrap="square" rtlCol="0" anchor="t"/>
          <a:lstStyle/>
          <a:p>
            <a:pPr marL="0" indent="0" algn="ctr">
              <a:buNone/>
            </a:pPr>
            <a:r>
              <a:rPr lang="en-US" sz="1100" i="1" dirty="0">
                <a:solidFill>
                  <a:srgbClr val="B0A89A"/>
                </a:solidFill>
                <a:latin typeface="Georgia" pitchFamily="34" charset="0"/>
                <a:ea typeface="Georgia" pitchFamily="34" charset="-122"/>
                <a:cs typeface="Georgia" pitchFamily="34" charset="-120"/>
              </a:rPr>
              <a:t>The judge, not the system,</a:t>
            </a:r>
            <a:endParaRPr lang="en-US" sz="1100" dirty="0"/>
          </a:p>
          <a:p>
            <a:pPr marL="0" indent="0" algn="ctr">
              <a:buNone/>
            </a:pPr>
            <a:r>
              <a:rPr lang="en-US" sz="1100" i="1" dirty="0">
                <a:solidFill>
                  <a:srgbClr val="B0A89A"/>
                </a:solidFill>
                <a:latin typeface="Georgia" pitchFamily="34" charset="0"/>
                <a:ea typeface="Georgia" pitchFamily="34" charset="-122"/>
                <a:cs typeface="Georgia" pitchFamily="34" charset="-120"/>
              </a:rPr>
              <a:t>remains the authority</a:t>
            </a:r>
            <a:endParaRPr lang="en-US" sz="1100" dirty="0"/>
          </a:p>
        </p:txBody>
      </p:sp>
      <p:sp>
        <p:nvSpPr>
          <p:cNvPr id="18" name="Shape 16"/>
          <p:cNvSpPr/>
          <p:nvPr/>
        </p:nvSpPr>
        <p:spPr>
          <a:xfrm>
            <a:off x="1097280" y="4160520"/>
            <a:ext cx="6949440" cy="91440"/>
          </a:xfrm>
          <a:prstGeom prst="rect">
            <a:avLst/>
          </a:prstGeom>
          <a:solidFill>
            <a:srgbClr val="B87529"/>
          </a:solidFill>
          <a:ln w="12700">
            <a:solidFill>
              <a:srgbClr val="B87529"/>
            </a:solidFill>
            <a:prstDash val="solid"/>
          </a:ln>
        </p:spPr>
        <p:txBody>
          <a:bodyPr/>
          <a:lstStyle/>
          <a:p>
            <a:endParaRPr lang="ru-RU"/>
          </a:p>
        </p:txBody>
      </p:sp>
      <p:sp>
        <p:nvSpPr>
          <p:cNvPr id="19" name="Text 17"/>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Tang (2025), ch. 9.</a:t>
            </a:r>
            <a:endParaRPr lang="en-US" sz="900" dirty="0"/>
          </a:p>
        </p:txBody>
      </p:sp>
      <p:sp>
        <p:nvSpPr>
          <p:cNvPr id="20" name="Text 18"/>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14  -  16</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The Design Is Still Open</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914400" y="1280160"/>
            <a:ext cx="2194560" cy="914400"/>
          </a:xfrm>
          <a:prstGeom prst="roundRect">
            <a:avLst>
              <a:gd name="adj" fmla="val 15000"/>
            </a:avLst>
          </a:prstGeom>
          <a:solidFill>
            <a:srgbClr val="1F242E"/>
          </a:solidFill>
          <a:ln w="12700">
            <a:solidFill>
              <a:srgbClr val="1F242E"/>
            </a:solidFill>
            <a:prstDash val="solid"/>
          </a:ln>
        </p:spPr>
        <p:txBody>
          <a:bodyPr/>
          <a:lstStyle/>
          <a:p>
            <a:endParaRPr lang="ru-RU"/>
          </a:p>
        </p:txBody>
      </p:sp>
      <p:sp>
        <p:nvSpPr>
          <p:cNvPr id="5" name="Text 3"/>
          <p:cNvSpPr/>
          <p:nvPr/>
        </p:nvSpPr>
        <p:spPr>
          <a:xfrm>
            <a:off x="914400" y="1280160"/>
            <a:ext cx="2194560" cy="914400"/>
          </a:xfrm>
          <a:prstGeom prst="rect">
            <a:avLst/>
          </a:prstGeom>
          <a:noFill/>
          <a:ln/>
        </p:spPr>
        <p:txBody>
          <a:bodyPr wrap="square" rtlCol="0" anchor="ctr"/>
          <a:lstStyle/>
          <a:p>
            <a:pPr marL="0" indent="0" algn="ctr">
              <a:buNone/>
            </a:pPr>
            <a:r>
              <a:rPr lang="en-US" sz="1300" b="1" kern="0" spc="200" dirty="0">
                <a:solidFill>
                  <a:srgbClr val="F4EFE5"/>
                </a:solidFill>
                <a:latin typeface="Calibri" pitchFamily="34" charset="0"/>
                <a:ea typeface="Calibri" pitchFamily="34" charset="-122"/>
                <a:cs typeface="Calibri" pitchFamily="34" charset="-120"/>
              </a:rPr>
              <a:t>STEAM</a:t>
            </a:r>
            <a:endParaRPr lang="en-US" sz="1300" dirty="0"/>
          </a:p>
        </p:txBody>
      </p:sp>
      <p:sp>
        <p:nvSpPr>
          <p:cNvPr id="6" name="Shape 4"/>
          <p:cNvSpPr/>
          <p:nvPr/>
        </p:nvSpPr>
        <p:spPr>
          <a:xfrm>
            <a:off x="1143000" y="2103120"/>
            <a:ext cx="274320" cy="274320"/>
          </a:xfrm>
          <a:prstGeom prst="ellipse">
            <a:avLst/>
          </a:prstGeom>
          <a:solidFill>
            <a:srgbClr val="7A746A"/>
          </a:solidFill>
          <a:ln w="12700">
            <a:solidFill>
              <a:srgbClr val="7A746A"/>
            </a:solidFill>
            <a:prstDash val="solid"/>
          </a:ln>
        </p:spPr>
        <p:txBody>
          <a:bodyPr/>
          <a:lstStyle/>
          <a:p>
            <a:endParaRPr lang="ru-RU"/>
          </a:p>
        </p:txBody>
      </p:sp>
      <p:sp>
        <p:nvSpPr>
          <p:cNvPr id="7" name="Shape 5"/>
          <p:cNvSpPr/>
          <p:nvPr/>
        </p:nvSpPr>
        <p:spPr>
          <a:xfrm>
            <a:off x="2606040" y="2103120"/>
            <a:ext cx="274320" cy="274320"/>
          </a:xfrm>
          <a:prstGeom prst="ellipse">
            <a:avLst/>
          </a:prstGeom>
          <a:solidFill>
            <a:srgbClr val="7A746A"/>
          </a:solidFill>
          <a:ln w="12700">
            <a:solidFill>
              <a:srgbClr val="7A746A"/>
            </a:solidFill>
            <a:prstDash val="solid"/>
          </a:ln>
        </p:spPr>
        <p:txBody>
          <a:bodyPr/>
          <a:lstStyle/>
          <a:p>
            <a:endParaRPr lang="ru-RU"/>
          </a:p>
        </p:txBody>
      </p:sp>
      <p:sp>
        <p:nvSpPr>
          <p:cNvPr id="8" name="Text 6"/>
          <p:cNvSpPr/>
          <p:nvPr/>
        </p:nvSpPr>
        <p:spPr>
          <a:xfrm>
            <a:off x="914400" y="2423160"/>
            <a:ext cx="2194560" cy="365760"/>
          </a:xfrm>
          <a:prstGeom prst="rect">
            <a:avLst/>
          </a:prstGeom>
          <a:noFill/>
          <a:ln/>
        </p:spPr>
        <p:txBody>
          <a:bodyPr wrap="square" rtlCol="0" anchor="ctr"/>
          <a:lstStyle/>
          <a:p>
            <a:pPr marL="0" indent="0" algn="ctr">
              <a:buNone/>
            </a:pPr>
            <a:r>
              <a:rPr lang="en-US" sz="1100" i="1" dirty="0">
                <a:solidFill>
                  <a:srgbClr val="B0A89A"/>
                </a:solidFill>
                <a:latin typeface="Georgia" pitchFamily="34" charset="0"/>
                <a:ea typeface="Georgia" pitchFamily="34" charset="-122"/>
                <a:cs typeface="Georgia" pitchFamily="34" charset="-120"/>
              </a:rPr>
              <a:t>too slow to start</a:t>
            </a:r>
            <a:endParaRPr lang="en-US" sz="1100" dirty="0"/>
          </a:p>
        </p:txBody>
      </p:sp>
      <p:sp>
        <p:nvSpPr>
          <p:cNvPr id="9" name="Shape 7"/>
          <p:cNvSpPr/>
          <p:nvPr/>
        </p:nvSpPr>
        <p:spPr>
          <a:xfrm>
            <a:off x="3474720" y="1280160"/>
            <a:ext cx="2194560" cy="914400"/>
          </a:xfrm>
          <a:prstGeom prst="roundRect">
            <a:avLst>
              <a:gd name="adj" fmla="val 15000"/>
            </a:avLst>
          </a:prstGeom>
          <a:solidFill>
            <a:srgbClr val="E89B3A"/>
          </a:solidFill>
          <a:ln w="12700">
            <a:solidFill>
              <a:srgbClr val="E89B3A"/>
            </a:solidFill>
            <a:prstDash val="solid"/>
          </a:ln>
        </p:spPr>
        <p:txBody>
          <a:bodyPr/>
          <a:lstStyle/>
          <a:p>
            <a:endParaRPr lang="ru-RU"/>
          </a:p>
        </p:txBody>
      </p:sp>
      <p:sp>
        <p:nvSpPr>
          <p:cNvPr id="10" name="Text 8"/>
          <p:cNvSpPr/>
          <p:nvPr/>
        </p:nvSpPr>
        <p:spPr>
          <a:xfrm>
            <a:off x="3474720" y="1280160"/>
            <a:ext cx="2194560" cy="914400"/>
          </a:xfrm>
          <a:prstGeom prst="rect">
            <a:avLst/>
          </a:prstGeom>
          <a:noFill/>
          <a:ln/>
        </p:spPr>
        <p:txBody>
          <a:bodyPr wrap="square" rtlCol="0" anchor="ctr"/>
          <a:lstStyle/>
          <a:p>
            <a:pPr marL="0" indent="0" algn="ctr">
              <a:buNone/>
            </a:pPr>
            <a:r>
              <a:rPr lang="en-US" sz="1300" b="1" kern="0" spc="200" dirty="0">
                <a:solidFill>
                  <a:srgbClr val="14181F"/>
                </a:solidFill>
                <a:latin typeface="Calibri" pitchFamily="34" charset="0"/>
                <a:ea typeface="Calibri" pitchFamily="34" charset="-122"/>
                <a:cs typeface="Calibri" pitchFamily="34" charset="-120"/>
              </a:rPr>
              <a:t>ELECTRIC</a:t>
            </a:r>
            <a:endParaRPr lang="en-US" sz="1300" dirty="0"/>
          </a:p>
        </p:txBody>
      </p:sp>
      <p:sp>
        <p:nvSpPr>
          <p:cNvPr id="11" name="Shape 9"/>
          <p:cNvSpPr/>
          <p:nvPr/>
        </p:nvSpPr>
        <p:spPr>
          <a:xfrm>
            <a:off x="3703320" y="2103120"/>
            <a:ext cx="274320" cy="274320"/>
          </a:xfrm>
          <a:prstGeom prst="ellipse">
            <a:avLst/>
          </a:prstGeom>
          <a:solidFill>
            <a:srgbClr val="7A746A"/>
          </a:solidFill>
          <a:ln w="12700">
            <a:solidFill>
              <a:srgbClr val="7A746A"/>
            </a:solidFill>
            <a:prstDash val="solid"/>
          </a:ln>
        </p:spPr>
        <p:txBody>
          <a:bodyPr/>
          <a:lstStyle/>
          <a:p>
            <a:endParaRPr lang="ru-RU"/>
          </a:p>
        </p:txBody>
      </p:sp>
      <p:sp>
        <p:nvSpPr>
          <p:cNvPr id="12" name="Shape 10"/>
          <p:cNvSpPr/>
          <p:nvPr/>
        </p:nvSpPr>
        <p:spPr>
          <a:xfrm>
            <a:off x="5166360" y="2103120"/>
            <a:ext cx="274320" cy="274320"/>
          </a:xfrm>
          <a:prstGeom prst="ellipse">
            <a:avLst/>
          </a:prstGeom>
          <a:solidFill>
            <a:srgbClr val="7A746A"/>
          </a:solidFill>
          <a:ln w="12700">
            <a:solidFill>
              <a:srgbClr val="7A746A"/>
            </a:solidFill>
            <a:prstDash val="solid"/>
          </a:ln>
        </p:spPr>
        <p:txBody>
          <a:bodyPr/>
          <a:lstStyle/>
          <a:p>
            <a:endParaRPr lang="ru-RU"/>
          </a:p>
        </p:txBody>
      </p:sp>
      <p:sp>
        <p:nvSpPr>
          <p:cNvPr id="13" name="Text 11"/>
          <p:cNvSpPr/>
          <p:nvPr/>
        </p:nvSpPr>
        <p:spPr>
          <a:xfrm>
            <a:off x="3474720" y="2423160"/>
            <a:ext cx="2194560" cy="365760"/>
          </a:xfrm>
          <a:prstGeom prst="rect">
            <a:avLst/>
          </a:prstGeom>
          <a:noFill/>
          <a:ln/>
        </p:spPr>
        <p:txBody>
          <a:bodyPr wrap="square" rtlCol="0" anchor="ctr"/>
          <a:lstStyle/>
          <a:p>
            <a:pPr marL="0" indent="0" algn="ctr">
              <a:buNone/>
            </a:pPr>
            <a:r>
              <a:rPr lang="en-US" sz="1100" i="1" dirty="0">
                <a:solidFill>
                  <a:srgbClr val="B0A89A"/>
                </a:solidFill>
                <a:latin typeface="Georgia" pitchFamily="34" charset="0"/>
                <a:ea typeface="Georgia" pitchFamily="34" charset="-122"/>
                <a:cs typeface="Georgia" pitchFamily="34" charset="-120"/>
              </a:rPr>
              <a:t>cleaner, quieter</a:t>
            </a:r>
            <a:endParaRPr lang="en-US" sz="1100" dirty="0"/>
          </a:p>
        </p:txBody>
      </p:sp>
      <p:sp>
        <p:nvSpPr>
          <p:cNvPr id="14" name="Shape 12"/>
          <p:cNvSpPr/>
          <p:nvPr/>
        </p:nvSpPr>
        <p:spPr>
          <a:xfrm>
            <a:off x="6035040" y="1280160"/>
            <a:ext cx="2194560" cy="914400"/>
          </a:xfrm>
          <a:prstGeom prst="roundRect">
            <a:avLst>
              <a:gd name="adj" fmla="val 15000"/>
            </a:avLst>
          </a:prstGeom>
          <a:solidFill>
            <a:srgbClr val="1F242E"/>
          </a:solidFill>
          <a:ln w="12700">
            <a:solidFill>
              <a:srgbClr val="1F242E"/>
            </a:solidFill>
            <a:prstDash val="solid"/>
          </a:ln>
        </p:spPr>
        <p:txBody>
          <a:bodyPr/>
          <a:lstStyle/>
          <a:p>
            <a:endParaRPr lang="ru-RU"/>
          </a:p>
        </p:txBody>
      </p:sp>
      <p:sp>
        <p:nvSpPr>
          <p:cNvPr id="15" name="Text 13"/>
          <p:cNvSpPr/>
          <p:nvPr/>
        </p:nvSpPr>
        <p:spPr>
          <a:xfrm>
            <a:off x="6035040" y="1280160"/>
            <a:ext cx="2194560" cy="914400"/>
          </a:xfrm>
          <a:prstGeom prst="rect">
            <a:avLst/>
          </a:prstGeom>
          <a:noFill/>
          <a:ln/>
        </p:spPr>
        <p:txBody>
          <a:bodyPr wrap="square" rtlCol="0" anchor="ctr"/>
          <a:lstStyle/>
          <a:p>
            <a:pPr marL="0" indent="0" algn="ctr">
              <a:buNone/>
            </a:pPr>
            <a:r>
              <a:rPr lang="en-US" sz="1300" b="1" kern="0" spc="200" dirty="0">
                <a:solidFill>
                  <a:srgbClr val="F4EFE5"/>
                </a:solidFill>
                <a:latin typeface="Calibri" pitchFamily="34" charset="0"/>
                <a:ea typeface="Calibri" pitchFamily="34" charset="-122"/>
                <a:cs typeface="Calibri" pitchFamily="34" charset="-120"/>
              </a:rPr>
              <a:t>INTERNAL</a:t>
            </a:r>
            <a:endParaRPr lang="en-US" sz="1300" dirty="0"/>
          </a:p>
          <a:p>
            <a:pPr marL="0" indent="0" algn="ctr">
              <a:buNone/>
            </a:pPr>
            <a:r>
              <a:rPr lang="en-US" sz="1300" b="1" kern="0" spc="200" dirty="0">
                <a:solidFill>
                  <a:srgbClr val="F4EFE5"/>
                </a:solidFill>
                <a:latin typeface="Calibri" pitchFamily="34" charset="0"/>
                <a:ea typeface="Calibri" pitchFamily="34" charset="-122"/>
                <a:cs typeface="Calibri" pitchFamily="34" charset="-120"/>
              </a:rPr>
              <a:t>COMBUSTION</a:t>
            </a:r>
            <a:endParaRPr lang="en-US" sz="1300" dirty="0"/>
          </a:p>
        </p:txBody>
      </p:sp>
      <p:sp>
        <p:nvSpPr>
          <p:cNvPr id="16" name="Shape 14"/>
          <p:cNvSpPr/>
          <p:nvPr/>
        </p:nvSpPr>
        <p:spPr>
          <a:xfrm>
            <a:off x="6263640" y="2103120"/>
            <a:ext cx="274320" cy="274320"/>
          </a:xfrm>
          <a:prstGeom prst="ellipse">
            <a:avLst/>
          </a:prstGeom>
          <a:solidFill>
            <a:srgbClr val="7A746A"/>
          </a:solidFill>
          <a:ln w="12700">
            <a:solidFill>
              <a:srgbClr val="7A746A"/>
            </a:solidFill>
            <a:prstDash val="solid"/>
          </a:ln>
        </p:spPr>
        <p:txBody>
          <a:bodyPr/>
          <a:lstStyle/>
          <a:p>
            <a:endParaRPr lang="ru-RU"/>
          </a:p>
        </p:txBody>
      </p:sp>
      <p:sp>
        <p:nvSpPr>
          <p:cNvPr id="17" name="Shape 15"/>
          <p:cNvSpPr/>
          <p:nvPr/>
        </p:nvSpPr>
        <p:spPr>
          <a:xfrm>
            <a:off x="7726680" y="2103120"/>
            <a:ext cx="274320" cy="274320"/>
          </a:xfrm>
          <a:prstGeom prst="ellipse">
            <a:avLst/>
          </a:prstGeom>
          <a:solidFill>
            <a:srgbClr val="7A746A"/>
          </a:solidFill>
          <a:ln w="12700">
            <a:solidFill>
              <a:srgbClr val="7A746A"/>
            </a:solidFill>
            <a:prstDash val="solid"/>
          </a:ln>
        </p:spPr>
        <p:txBody>
          <a:bodyPr/>
          <a:lstStyle/>
          <a:p>
            <a:endParaRPr lang="ru-RU"/>
          </a:p>
        </p:txBody>
      </p:sp>
      <p:sp>
        <p:nvSpPr>
          <p:cNvPr id="18" name="Text 16"/>
          <p:cNvSpPr/>
          <p:nvPr/>
        </p:nvSpPr>
        <p:spPr>
          <a:xfrm>
            <a:off x="6035040" y="2423160"/>
            <a:ext cx="2194560" cy="365760"/>
          </a:xfrm>
          <a:prstGeom prst="rect">
            <a:avLst/>
          </a:prstGeom>
          <a:noFill/>
          <a:ln/>
        </p:spPr>
        <p:txBody>
          <a:bodyPr wrap="square" rtlCol="0" anchor="ctr"/>
          <a:lstStyle/>
          <a:p>
            <a:pPr marL="0" indent="0" algn="ctr">
              <a:buNone/>
            </a:pPr>
            <a:r>
              <a:rPr lang="en-US" sz="1100" i="1" dirty="0">
                <a:solidFill>
                  <a:srgbClr val="B0A89A"/>
                </a:solidFill>
                <a:latin typeface="Georgia" pitchFamily="34" charset="0"/>
                <a:ea typeface="Georgia" pitchFamily="34" charset="-122"/>
                <a:cs typeface="Georgia" pitchFamily="34" charset="-120"/>
              </a:rPr>
              <a:t>cheaper, oil cheap</a:t>
            </a:r>
            <a:endParaRPr lang="en-US" sz="1100" dirty="0"/>
          </a:p>
        </p:txBody>
      </p:sp>
      <p:sp>
        <p:nvSpPr>
          <p:cNvPr id="19" name="Text 17"/>
          <p:cNvSpPr/>
          <p:nvPr/>
        </p:nvSpPr>
        <p:spPr>
          <a:xfrm>
            <a:off x="457200" y="3108960"/>
            <a:ext cx="8229600" cy="640080"/>
          </a:xfrm>
          <a:prstGeom prst="rect">
            <a:avLst/>
          </a:prstGeom>
          <a:noFill/>
          <a:ln/>
        </p:spPr>
        <p:txBody>
          <a:bodyPr wrap="square" rtlCol="0" anchor="ctr"/>
          <a:lstStyle/>
          <a:p>
            <a:pPr marL="0" indent="0" algn="ctr">
              <a:buNone/>
            </a:pPr>
            <a:r>
              <a:rPr lang="en-US" sz="3600" i="1" dirty="0">
                <a:solidFill>
                  <a:srgbClr val="E89B3A"/>
                </a:solidFill>
                <a:latin typeface="Georgia" pitchFamily="34" charset="0"/>
                <a:ea typeface="Georgia" pitchFamily="34" charset="-122"/>
                <a:cs typeface="Georgia" pitchFamily="34" charset="-120"/>
              </a:rPr>
              <a:t>The design is still open.</a:t>
            </a:r>
            <a:endParaRPr lang="en-US" sz="3600" dirty="0"/>
          </a:p>
        </p:txBody>
      </p:sp>
      <p:sp>
        <p:nvSpPr>
          <p:cNvPr id="20" name="Text 18"/>
          <p:cNvSpPr/>
          <p:nvPr/>
        </p:nvSpPr>
        <p:spPr>
          <a:xfrm>
            <a:off x="457200" y="3794760"/>
            <a:ext cx="8229600" cy="365760"/>
          </a:xfrm>
          <a:prstGeom prst="rect">
            <a:avLst/>
          </a:prstGeom>
          <a:noFill/>
          <a:ln/>
        </p:spPr>
        <p:txBody>
          <a:bodyPr wrap="square" rtlCol="0" anchor="ctr"/>
          <a:lstStyle/>
          <a:p>
            <a:pPr marL="0" indent="0" algn="ctr">
              <a:buNone/>
            </a:pPr>
            <a:r>
              <a:rPr lang="en-US" sz="1200" i="1" dirty="0">
                <a:solidFill>
                  <a:srgbClr val="B0A89A"/>
                </a:solidFill>
                <a:latin typeface="Georgia" pitchFamily="34" charset="0"/>
                <a:ea typeface="Georgia" pitchFamily="34" charset="-122"/>
                <a:cs typeface="Georgia" pitchFamily="34" charset="-120"/>
              </a:rPr>
              <a:t>In the moment of a transformative technology, many designs are possible.</a:t>
            </a:r>
            <a:endParaRPr lang="en-US" sz="1200" dirty="0"/>
          </a:p>
        </p:txBody>
      </p:sp>
      <p:sp>
        <p:nvSpPr>
          <p:cNvPr id="21" name="Text 19"/>
          <p:cNvSpPr/>
          <p:nvPr/>
        </p:nvSpPr>
        <p:spPr>
          <a:xfrm>
            <a:off x="457200" y="4114800"/>
            <a:ext cx="8229600" cy="365760"/>
          </a:xfrm>
          <a:prstGeom prst="rect">
            <a:avLst/>
          </a:prstGeom>
          <a:noFill/>
          <a:ln/>
        </p:spPr>
        <p:txBody>
          <a:bodyPr wrap="square" rtlCol="0" anchor="ctr"/>
          <a:lstStyle/>
          <a:p>
            <a:pPr marL="0" indent="0" algn="ctr">
              <a:buNone/>
            </a:pPr>
            <a:r>
              <a:rPr lang="en-US" sz="1200" i="1" dirty="0">
                <a:solidFill>
                  <a:srgbClr val="B0A89A"/>
                </a:solidFill>
                <a:latin typeface="Georgia" pitchFamily="34" charset="0"/>
                <a:ea typeface="Georgia" pitchFamily="34" charset="-122"/>
                <a:cs typeface="Georgia" pitchFamily="34" charset="-120"/>
              </a:rPr>
              <a:t>Once one locks in, the cost of the others becomes invisible.</a:t>
            </a:r>
            <a:endParaRPr lang="en-US" sz="1200" dirty="0"/>
          </a:p>
        </p:txBody>
      </p:sp>
      <p:sp>
        <p:nvSpPr>
          <p:cNvPr id="22" name="Text 20"/>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Norman W. Spaulding, in Engstrom (ed.), Legal Tech and the Future of Civil Justice (CUP 2023) ch. 11.</a:t>
            </a:r>
            <a:endParaRPr lang="en-US" sz="900" dirty="0"/>
          </a:p>
        </p:txBody>
      </p:sp>
      <p:sp>
        <p:nvSpPr>
          <p:cNvPr id="23" name="Text 21"/>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15  -  16</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4181F"/>
        </a:solidFill>
        <a:effectLst/>
      </p:bgPr>
    </p:bg>
    <p:spTree>
      <p:nvGrpSpPr>
        <p:cNvPr id="1" name=""/>
        <p:cNvGrpSpPr/>
        <p:nvPr/>
      </p:nvGrpSpPr>
      <p:grpSpPr>
        <a:xfrm>
          <a:off x="0" y="0"/>
          <a:ext cx="0" cy="0"/>
          <a:chOff x="0" y="0"/>
          <a:chExt cx="0" cy="0"/>
        </a:xfrm>
      </p:grpSpPr>
      <p:sp>
        <p:nvSpPr>
          <p:cNvPr id="2" name="Shape 0"/>
          <p:cNvSpPr/>
          <p:nvPr/>
        </p:nvSpPr>
        <p:spPr>
          <a:xfrm>
            <a:off x="4434840" y="914400"/>
            <a:ext cx="274320" cy="274320"/>
          </a:xfrm>
          <a:prstGeom prst="ellipse">
            <a:avLst/>
          </a:prstGeom>
          <a:solidFill>
            <a:srgbClr val="E89B3A"/>
          </a:solidFill>
          <a:ln w="12700">
            <a:solidFill>
              <a:srgbClr val="E89B3A"/>
            </a:solidFill>
            <a:prstDash val="solid"/>
          </a:ln>
        </p:spPr>
        <p:txBody>
          <a:bodyPr/>
          <a:lstStyle/>
          <a:p>
            <a:endParaRPr lang="ru-RU"/>
          </a:p>
        </p:txBody>
      </p:sp>
      <p:sp>
        <p:nvSpPr>
          <p:cNvPr id="3" name="Text 1"/>
          <p:cNvSpPr/>
          <p:nvPr/>
        </p:nvSpPr>
        <p:spPr>
          <a:xfrm>
            <a:off x="457200" y="1554480"/>
            <a:ext cx="8229600" cy="914400"/>
          </a:xfrm>
          <a:prstGeom prst="rect">
            <a:avLst/>
          </a:prstGeom>
          <a:noFill/>
          <a:ln/>
        </p:spPr>
        <p:txBody>
          <a:bodyPr wrap="square" rtlCol="0" anchor="ctr"/>
          <a:lstStyle/>
          <a:p>
            <a:pPr marL="0" indent="0" algn="ctr">
              <a:buNone/>
            </a:pPr>
            <a:r>
              <a:rPr lang="en-US" sz="6000" i="1" dirty="0">
                <a:solidFill>
                  <a:srgbClr val="F4EFE5"/>
                </a:solidFill>
                <a:latin typeface="Georgia" pitchFamily="34" charset="0"/>
                <a:ea typeface="Georgia" pitchFamily="34" charset="-122"/>
                <a:cs typeface="Georgia" pitchFamily="34" charset="-120"/>
              </a:rPr>
              <a:t>Thank you.</a:t>
            </a:r>
            <a:endParaRPr lang="en-US" sz="6000" dirty="0"/>
          </a:p>
        </p:txBody>
      </p:sp>
      <p:sp>
        <p:nvSpPr>
          <p:cNvPr id="4" name="Text 2"/>
          <p:cNvSpPr/>
          <p:nvPr/>
        </p:nvSpPr>
        <p:spPr>
          <a:xfrm>
            <a:off x="457200" y="2560320"/>
            <a:ext cx="8229600" cy="548640"/>
          </a:xfrm>
          <a:prstGeom prst="rect">
            <a:avLst/>
          </a:prstGeom>
          <a:noFill/>
          <a:ln/>
        </p:spPr>
        <p:txBody>
          <a:bodyPr wrap="square" rtlCol="0" anchor="ctr"/>
          <a:lstStyle/>
          <a:p>
            <a:pPr marL="0" indent="0" algn="ctr">
              <a:buNone/>
            </a:pPr>
            <a:r>
              <a:rPr lang="en-US" sz="2800" i="1" dirty="0">
                <a:solidFill>
                  <a:srgbClr val="E89B3A"/>
                </a:solidFill>
                <a:latin typeface="Georgia" pitchFamily="34" charset="0"/>
                <a:ea typeface="Georgia" pitchFamily="34" charset="-122"/>
                <a:cs typeface="Georgia" pitchFamily="34" charset="-120"/>
              </a:rPr>
              <a:t>Questions?</a:t>
            </a:r>
            <a:endParaRPr lang="en-US" sz="2800" dirty="0"/>
          </a:p>
        </p:txBody>
      </p:sp>
      <p:sp>
        <p:nvSpPr>
          <p:cNvPr id="5" name="Shape 3"/>
          <p:cNvSpPr/>
          <p:nvPr/>
        </p:nvSpPr>
        <p:spPr>
          <a:xfrm>
            <a:off x="4023360" y="3337560"/>
            <a:ext cx="1097280" cy="22860"/>
          </a:xfrm>
          <a:prstGeom prst="rect">
            <a:avLst/>
          </a:prstGeom>
          <a:solidFill>
            <a:srgbClr val="E89B3A"/>
          </a:solidFill>
          <a:ln w="12700">
            <a:solidFill>
              <a:srgbClr val="E89B3A"/>
            </a:solidFill>
            <a:prstDash val="solid"/>
          </a:ln>
        </p:spPr>
        <p:txBody>
          <a:bodyPr/>
          <a:lstStyle/>
          <a:p>
            <a:endParaRPr lang="ru-RU"/>
          </a:p>
        </p:txBody>
      </p:sp>
      <p:sp>
        <p:nvSpPr>
          <p:cNvPr id="6" name="Text 4"/>
          <p:cNvSpPr/>
          <p:nvPr/>
        </p:nvSpPr>
        <p:spPr>
          <a:xfrm>
            <a:off x="457200" y="3520440"/>
            <a:ext cx="8229600" cy="411480"/>
          </a:xfrm>
          <a:prstGeom prst="rect">
            <a:avLst/>
          </a:prstGeom>
          <a:noFill/>
          <a:ln/>
        </p:spPr>
        <p:txBody>
          <a:bodyPr wrap="square" rtlCol="0" anchor="ctr"/>
          <a:lstStyle/>
          <a:p>
            <a:pPr marL="0" indent="0" algn="ctr">
              <a:buNone/>
            </a:pPr>
            <a:r>
              <a:rPr lang="en-US" sz="1700" i="1" dirty="0">
                <a:solidFill>
                  <a:srgbClr val="B0A89A"/>
                </a:solidFill>
                <a:latin typeface="Georgia" pitchFamily="34" charset="0"/>
                <a:ea typeface="Georgia" pitchFamily="34" charset="-122"/>
                <a:cs typeface="Georgia" pitchFamily="34" charset="-120"/>
              </a:rPr>
              <a:t>Tame the untamed horse.</a:t>
            </a:r>
            <a:endParaRPr lang="en-US" sz="1700" dirty="0"/>
          </a:p>
        </p:txBody>
      </p:sp>
      <p:sp>
        <p:nvSpPr>
          <p:cNvPr id="7" name="Text 5"/>
          <p:cNvSpPr/>
          <p:nvPr/>
        </p:nvSpPr>
        <p:spPr>
          <a:xfrm>
            <a:off x="457200" y="3931920"/>
            <a:ext cx="8229600" cy="411480"/>
          </a:xfrm>
          <a:prstGeom prst="rect">
            <a:avLst/>
          </a:prstGeom>
          <a:noFill/>
          <a:ln/>
        </p:spPr>
        <p:txBody>
          <a:bodyPr wrap="square" rtlCol="0" anchor="ctr"/>
          <a:lstStyle/>
          <a:p>
            <a:pPr marL="0" indent="0" algn="ctr">
              <a:buNone/>
            </a:pPr>
            <a:r>
              <a:rPr lang="en-US" sz="1700" i="1" dirty="0">
                <a:solidFill>
                  <a:srgbClr val="B0A89A"/>
                </a:solidFill>
                <a:latin typeface="Georgia" pitchFamily="34" charset="0"/>
                <a:ea typeface="Georgia" pitchFamily="34" charset="-122"/>
                <a:cs typeface="Georgia" pitchFamily="34" charset="-120"/>
              </a:rPr>
              <a:t>Keep technology in the service of justice.</a:t>
            </a:r>
            <a:endParaRPr lang="en-US" sz="1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The Question</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457200" y="1280160"/>
            <a:ext cx="3931920" cy="2926080"/>
          </a:xfrm>
          <a:prstGeom prst="rect">
            <a:avLst/>
          </a:prstGeom>
          <a:solidFill>
            <a:srgbClr val="1F242E"/>
          </a:solidFill>
          <a:ln w="12700">
            <a:solidFill>
              <a:srgbClr val="1F242E"/>
            </a:solidFill>
            <a:prstDash val="solid"/>
          </a:ln>
        </p:spPr>
        <p:txBody>
          <a:bodyPr/>
          <a:lstStyle/>
          <a:p>
            <a:endParaRPr lang="ru-RU"/>
          </a:p>
        </p:txBody>
      </p:sp>
      <p:sp>
        <p:nvSpPr>
          <p:cNvPr id="5" name="Text 3"/>
          <p:cNvSpPr/>
          <p:nvPr/>
        </p:nvSpPr>
        <p:spPr>
          <a:xfrm>
            <a:off x="640080" y="1463040"/>
            <a:ext cx="3657600" cy="365760"/>
          </a:xfrm>
          <a:prstGeom prst="rect">
            <a:avLst/>
          </a:prstGeom>
          <a:noFill/>
          <a:ln/>
        </p:spPr>
        <p:txBody>
          <a:bodyPr wrap="square" rtlCol="0" anchor="ctr"/>
          <a:lstStyle/>
          <a:p>
            <a:pPr marL="0" indent="0">
              <a:buNone/>
            </a:pPr>
            <a:r>
              <a:rPr lang="en-US" sz="1100" b="1" kern="0" spc="400" dirty="0">
                <a:solidFill>
                  <a:srgbClr val="B0A89A"/>
                </a:solidFill>
                <a:latin typeface="Calibri" pitchFamily="34" charset="0"/>
                <a:ea typeface="Calibri" pitchFamily="34" charset="-122"/>
                <a:cs typeface="Calibri" pitchFamily="34" charset="-120"/>
              </a:rPr>
              <a:t>TRADITIONAL COURT</a:t>
            </a:r>
            <a:endParaRPr lang="en-US" sz="1100" dirty="0"/>
          </a:p>
        </p:txBody>
      </p:sp>
      <p:sp>
        <p:nvSpPr>
          <p:cNvPr id="6" name="Shape 4"/>
          <p:cNvSpPr/>
          <p:nvPr/>
        </p:nvSpPr>
        <p:spPr>
          <a:xfrm>
            <a:off x="640080" y="1874520"/>
            <a:ext cx="320040" cy="22860"/>
          </a:xfrm>
          <a:prstGeom prst="rect">
            <a:avLst/>
          </a:prstGeom>
          <a:solidFill>
            <a:srgbClr val="7A746A"/>
          </a:solidFill>
          <a:ln w="12700">
            <a:solidFill>
              <a:srgbClr val="7A746A"/>
            </a:solidFill>
            <a:prstDash val="solid"/>
          </a:ln>
        </p:spPr>
        <p:txBody>
          <a:bodyPr/>
          <a:lstStyle/>
          <a:p>
            <a:endParaRPr lang="ru-RU"/>
          </a:p>
        </p:txBody>
      </p:sp>
      <p:sp>
        <p:nvSpPr>
          <p:cNvPr id="7" name="Text 5"/>
          <p:cNvSpPr/>
          <p:nvPr/>
        </p:nvSpPr>
        <p:spPr>
          <a:xfrm>
            <a:off x="731520" y="2103120"/>
            <a:ext cx="3657600" cy="1920240"/>
          </a:xfrm>
          <a:prstGeom prst="rect">
            <a:avLst/>
          </a:prstGeom>
          <a:noFill/>
          <a:ln/>
        </p:spPr>
        <p:txBody>
          <a:bodyPr wrap="square" rtlCol="0" anchor="ctr"/>
          <a:lstStyle/>
          <a:p>
            <a:pPr marL="0" indent="0">
              <a:spcAft>
                <a:spcPts val="800"/>
              </a:spcAft>
              <a:buNone/>
            </a:pPr>
            <a:r>
              <a:rPr lang="en-US" sz="1400" dirty="0">
                <a:solidFill>
                  <a:srgbClr val="F4EFE5"/>
                </a:solidFill>
                <a:latin typeface="Calibri" pitchFamily="34" charset="0"/>
                <a:ea typeface="Calibri" pitchFamily="34" charset="-122"/>
                <a:cs typeface="Calibri" pitchFamily="34" charset="-120"/>
              </a:rPr>
              <a:t>Travel to courthouse</a:t>
            </a:r>
            <a:endParaRPr lang="en-US" sz="1400" dirty="0"/>
          </a:p>
          <a:p>
            <a:pPr marL="0" indent="0">
              <a:spcAft>
                <a:spcPts val="800"/>
              </a:spcAft>
              <a:buNone/>
            </a:pPr>
            <a:r>
              <a:rPr lang="en-US" sz="1400" dirty="0">
                <a:solidFill>
                  <a:srgbClr val="F4EFE5"/>
                </a:solidFill>
                <a:latin typeface="Calibri" pitchFamily="34" charset="0"/>
                <a:ea typeface="Calibri" pitchFamily="34" charset="-122"/>
                <a:cs typeface="Calibri" pitchFamily="34" charset="-120"/>
              </a:rPr>
              <a:t>Wait in line, paper forms</a:t>
            </a:r>
            <a:endParaRPr lang="en-US" sz="1400" dirty="0"/>
          </a:p>
          <a:p>
            <a:pPr marL="0" indent="0">
              <a:spcAft>
                <a:spcPts val="800"/>
              </a:spcAft>
              <a:buNone/>
            </a:pPr>
            <a:r>
              <a:rPr lang="en-US" sz="1400" dirty="0">
                <a:solidFill>
                  <a:srgbClr val="F4EFE5"/>
                </a:solidFill>
                <a:latin typeface="Calibri" pitchFamily="34" charset="0"/>
                <a:ea typeface="Calibri" pitchFamily="34" charset="-122"/>
                <a:cs typeface="Calibri" pitchFamily="34" charset="-120"/>
              </a:rPr>
              <a:t>Hope a judge has time</a:t>
            </a:r>
            <a:endParaRPr lang="en-US" sz="1400" dirty="0"/>
          </a:p>
        </p:txBody>
      </p:sp>
      <p:sp>
        <p:nvSpPr>
          <p:cNvPr id="8" name="Shape 6"/>
          <p:cNvSpPr/>
          <p:nvPr/>
        </p:nvSpPr>
        <p:spPr>
          <a:xfrm>
            <a:off x="4754880" y="1280160"/>
            <a:ext cx="3931920" cy="2926080"/>
          </a:xfrm>
          <a:prstGeom prst="rect">
            <a:avLst/>
          </a:prstGeom>
          <a:solidFill>
            <a:srgbClr val="2A3140"/>
          </a:solidFill>
          <a:ln w="12700">
            <a:solidFill>
              <a:srgbClr val="E89B3A"/>
            </a:solidFill>
            <a:prstDash val="solid"/>
          </a:ln>
        </p:spPr>
        <p:txBody>
          <a:bodyPr/>
          <a:lstStyle/>
          <a:p>
            <a:endParaRPr lang="ru-RU"/>
          </a:p>
        </p:txBody>
      </p:sp>
      <p:sp>
        <p:nvSpPr>
          <p:cNvPr id="9" name="Text 7"/>
          <p:cNvSpPr/>
          <p:nvPr/>
        </p:nvSpPr>
        <p:spPr>
          <a:xfrm>
            <a:off x="4937760" y="1463040"/>
            <a:ext cx="3657600" cy="365760"/>
          </a:xfrm>
          <a:prstGeom prst="rect">
            <a:avLst/>
          </a:prstGeom>
          <a:noFill/>
          <a:ln/>
        </p:spPr>
        <p:txBody>
          <a:bodyPr wrap="square" rtlCol="0" anchor="ctr"/>
          <a:lstStyle/>
          <a:p>
            <a:pPr marL="0" indent="0">
              <a:buNone/>
            </a:pPr>
            <a:r>
              <a:rPr lang="en-US" sz="1100" b="1" kern="0" spc="400" dirty="0">
                <a:solidFill>
                  <a:srgbClr val="E89B3A"/>
                </a:solidFill>
                <a:latin typeface="Calibri" pitchFamily="34" charset="0"/>
                <a:ea typeface="Calibri" pitchFamily="34" charset="-122"/>
                <a:cs typeface="Calibri" pitchFamily="34" charset="-120"/>
              </a:rPr>
              <a:t>DIGITAL COURT</a:t>
            </a:r>
            <a:endParaRPr lang="en-US" sz="1100" dirty="0"/>
          </a:p>
        </p:txBody>
      </p:sp>
      <p:sp>
        <p:nvSpPr>
          <p:cNvPr id="10" name="Shape 8"/>
          <p:cNvSpPr/>
          <p:nvPr/>
        </p:nvSpPr>
        <p:spPr>
          <a:xfrm>
            <a:off x="4937760" y="1874520"/>
            <a:ext cx="320040" cy="22860"/>
          </a:xfrm>
          <a:prstGeom prst="rect">
            <a:avLst/>
          </a:prstGeom>
          <a:solidFill>
            <a:srgbClr val="E89B3A"/>
          </a:solidFill>
          <a:ln w="12700">
            <a:solidFill>
              <a:srgbClr val="E89B3A"/>
            </a:solidFill>
            <a:prstDash val="solid"/>
          </a:ln>
        </p:spPr>
        <p:txBody>
          <a:bodyPr/>
          <a:lstStyle/>
          <a:p>
            <a:endParaRPr lang="ru-RU"/>
          </a:p>
        </p:txBody>
      </p:sp>
      <p:sp>
        <p:nvSpPr>
          <p:cNvPr id="11" name="Text 9"/>
          <p:cNvSpPr/>
          <p:nvPr/>
        </p:nvSpPr>
        <p:spPr>
          <a:xfrm>
            <a:off x="5029200" y="2103120"/>
            <a:ext cx="3566160" cy="2011680"/>
          </a:xfrm>
          <a:prstGeom prst="rect">
            <a:avLst/>
          </a:prstGeom>
          <a:noFill/>
          <a:ln/>
        </p:spPr>
        <p:txBody>
          <a:bodyPr wrap="square" rtlCol="0" anchor="ctr"/>
          <a:lstStyle/>
          <a:p>
            <a:pPr marL="0" indent="0">
              <a:spcAft>
                <a:spcPts val="600"/>
              </a:spcAft>
              <a:buNone/>
            </a:pPr>
            <a:r>
              <a:rPr lang="en-US" sz="1300" dirty="0">
                <a:solidFill>
                  <a:srgbClr val="F4EFE5"/>
                </a:solidFill>
                <a:latin typeface="Calibri" pitchFamily="34" charset="0"/>
                <a:ea typeface="Calibri" pitchFamily="34" charset="-122"/>
                <a:cs typeface="Calibri" pitchFamily="34" charset="-120"/>
              </a:rPr>
              <a:t>Open the court app on a phone</a:t>
            </a:r>
            <a:endParaRPr lang="en-US" sz="1300" dirty="0"/>
          </a:p>
          <a:p>
            <a:pPr marL="0" indent="0">
              <a:spcAft>
                <a:spcPts val="600"/>
              </a:spcAft>
              <a:buNone/>
            </a:pPr>
            <a:r>
              <a:rPr lang="en-US" sz="1300" dirty="0">
                <a:solidFill>
                  <a:srgbClr val="F4EFE5"/>
                </a:solidFill>
                <a:latin typeface="Calibri" pitchFamily="34" charset="0"/>
                <a:ea typeface="Calibri" pitchFamily="34" charset="-122"/>
                <a:cs typeface="Calibri" pitchFamily="34" charset="-120"/>
              </a:rPr>
              <a:t>Algorithm checks the documents</a:t>
            </a:r>
            <a:endParaRPr lang="en-US" sz="1300" dirty="0"/>
          </a:p>
          <a:p>
            <a:pPr marL="0" indent="0">
              <a:spcAft>
                <a:spcPts val="600"/>
              </a:spcAft>
              <a:buNone/>
            </a:pPr>
            <a:r>
              <a:rPr lang="en-US" sz="1300" dirty="0">
                <a:solidFill>
                  <a:srgbClr val="F4EFE5"/>
                </a:solidFill>
                <a:latin typeface="Calibri" pitchFamily="34" charset="0"/>
                <a:ea typeface="Calibri" pitchFamily="34" charset="-122"/>
                <a:cs typeface="Calibri" pitchFamily="34" charset="-120"/>
              </a:rPr>
              <a:t>Hearing by video</a:t>
            </a:r>
            <a:endParaRPr lang="en-US" sz="1300" dirty="0"/>
          </a:p>
          <a:p>
            <a:pPr marL="0" indent="0">
              <a:spcAft>
                <a:spcPts val="600"/>
              </a:spcAft>
              <a:buNone/>
            </a:pPr>
            <a:r>
              <a:rPr lang="en-US" sz="1300" dirty="0">
                <a:solidFill>
                  <a:srgbClr val="F4EFE5"/>
                </a:solidFill>
                <a:latin typeface="Calibri" pitchFamily="34" charset="0"/>
                <a:ea typeface="Calibri" pitchFamily="34" charset="-122"/>
                <a:cs typeface="Calibri" pitchFamily="34" charset="-120"/>
              </a:rPr>
              <a:t>AI places a recommendation on the judge's screen</a:t>
            </a:r>
            <a:endParaRPr lang="en-US" sz="1300" dirty="0"/>
          </a:p>
        </p:txBody>
      </p:sp>
      <p:sp>
        <p:nvSpPr>
          <p:cNvPr id="12" name="Text 10"/>
          <p:cNvSpPr/>
          <p:nvPr/>
        </p:nvSpPr>
        <p:spPr>
          <a:xfrm>
            <a:off x="457200" y="4343400"/>
            <a:ext cx="8229600" cy="365760"/>
          </a:xfrm>
          <a:prstGeom prst="rect">
            <a:avLst/>
          </a:prstGeom>
          <a:noFill/>
          <a:ln/>
        </p:spPr>
        <p:txBody>
          <a:bodyPr wrap="square" rtlCol="0" anchor="ctr"/>
          <a:lstStyle/>
          <a:p>
            <a:pPr marL="0" indent="0" algn="ctr">
              <a:buNone/>
            </a:pPr>
            <a:r>
              <a:rPr lang="en-US" sz="1500" i="1" dirty="0">
                <a:solidFill>
                  <a:srgbClr val="E89B3A"/>
                </a:solidFill>
                <a:latin typeface="Georgia" pitchFamily="34" charset="0"/>
                <a:ea typeface="Georgia" pitchFamily="34" charset="-122"/>
                <a:cs typeface="Georgia" pitchFamily="34" charset="-120"/>
              </a:rPr>
              <a:t>Not whether AI enters the court, but what happens to justice when it does.</a:t>
            </a:r>
            <a:endParaRPr lang="en-US" sz="1500" dirty="0"/>
          </a:p>
        </p:txBody>
      </p:sp>
      <p:sp>
        <p:nvSpPr>
          <p:cNvPr id="13" name="Text 11"/>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02  -  16</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What Is a Smart Court?</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365760" y="2011680"/>
            <a:ext cx="1287780" cy="1005840"/>
          </a:xfrm>
          <a:prstGeom prst="rect">
            <a:avLst/>
          </a:prstGeom>
          <a:solidFill>
            <a:srgbClr val="1F242E"/>
          </a:solidFill>
          <a:ln w="12700">
            <a:solidFill>
              <a:srgbClr val="1F242E"/>
            </a:solidFill>
            <a:prstDash val="solid"/>
          </a:ln>
        </p:spPr>
        <p:txBody>
          <a:bodyPr/>
          <a:lstStyle/>
          <a:p>
            <a:endParaRPr lang="ru-RU"/>
          </a:p>
        </p:txBody>
      </p:sp>
      <p:sp>
        <p:nvSpPr>
          <p:cNvPr id="5" name="Text 3"/>
          <p:cNvSpPr/>
          <p:nvPr/>
        </p:nvSpPr>
        <p:spPr>
          <a:xfrm>
            <a:off x="365760" y="2011680"/>
            <a:ext cx="1287780" cy="1005840"/>
          </a:xfrm>
          <a:prstGeom prst="rect">
            <a:avLst/>
          </a:prstGeom>
          <a:noFill/>
          <a:ln/>
        </p:spPr>
        <p:txBody>
          <a:bodyPr wrap="square" rtlCol="0" anchor="ctr"/>
          <a:lstStyle/>
          <a:p>
            <a:pPr marL="0" indent="0" algn="ctr">
              <a:buNone/>
            </a:pPr>
            <a:r>
              <a:rPr lang="en-US" sz="1400" b="1" dirty="0">
                <a:solidFill>
                  <a:srgbClr val="F4EFE5"/>
                </a:solidFill>
                <a:latin typeface="Calibri" pitchFamily="34" charset="0"/>
                <a:ea typeface="Calibri" pitchFamily="34" charset="-122"/>
                <a:cs typeface="Calibri" pitchFamily="34" charset="-120"/>
              </a:rPr>
              <a:t>Filing</a:t>
            </a:r>
            <a:endParaRPr lang="en-US" sz="1400" dirty="0"/>
          </a:p>
        </p:txBody>
      </p:sp>
      <p:sp>
        <p:nvSpPr>
          <p:cNvPr id="6" name="Shape 4"/>
          <p:cNvSpPr/>
          <p:nvPr/>
        </p:nvSpPr>
        <p:spPr>
          <a:xfrm>
            <a:off x="1616964" y="2432304"/>
            <a:ext cx="201168" cy="164592"/>
          </a:xfrm>
          <a:prstGeom prst="rightArrow">
            <a:avLst/>
          </a:prstGeom>
          <a:solidFill>
            <a:srgbClr val="E89B3A"/>
          </a:solidFill>
          <a:ln w="12700">
            <a:solidFill>
              <a:srgbClr val="E89B3A"/>
            </a:solidFill>
            <a:prstDash val="solid"/>
          </a:ln>
        </p:spPr>
        <p:txBody>
          <a:bodyPr/>
          <a:lstStyle/>
          <a:p>
            <a:endParaRPr lang="ru-RU"/>
          </a:p>
        </p:txBody>
      </p:sp>
      <p:sp>
        <p:nvSpPr>
          <p:cNvPr id="7" name="Shape 5"/>
          <p:cNvSpPr/>
          <p:nvPr/>
        </p:nvSpPr>
        <p:spPr>
          <a:xfrm>
            <a:off x="1790700" y="2011680"/>
            <a:ext cx="1287780" cy="1005840"/>
          </a:xfrm>
          <a:prstGeom prst="rect">
            <a:avLst/>
          </a:prstGeom>
          <a:solidFill>
            <a:srgbClr val="1F242E"/>
          </a:solidFill>
          <a:ln w="12700">
            <a:solidFill>
              <a:srgbClr val="1F242E"/>
            </a:solidFill>
            <a:prstDash val="solid"/>
          </a:ln>
        </p:spPr>
        <p:txBody>
          <a:bodyPr/>
          <a:lstStyle/>
          <a:p>
            <a:endParaRPr lang="ru-RU"/>
          </a:p>
        </p:txBody>
      </p:sp>
      <p:sp>
        <p:nvSpPr>
          <p:cNvPr id="8" name="Text 6"/>
          <p:cNvSpPr/>
          <p:nvPr/>
        </p:nvSpPr>
        <p:spPr>
          <a:xfrm>
            <a:off x="1790700" y="2011680"/>
            <a:ext cx="1287780" cy="1005840"/>
          </a:xfrm>
          <a:prstGeom prst="rect">
            <a:avLst/>
          </a:prstGeom>
          <a:noFill/>
          <a:ln/>
        </p:spPr>
        <p:txBody>
          <a:bodyPr wrap="square" rtlCol="0" anchor="ctr"/>
          <a:lstStyle/>
          <a:p>
            <a:pPr marL="0" indent="0" algn="ctr">
              <a:buNone/>
            </a:pPr>
            <a:r>
              <a:rPr lang="en-US" sz="1400" b="1" dirty="0">
                <a:solidFill>
                  <a:srgbClr val="F4EFE5"/>
                </a:solidFill>
                <a:latin typeface="Calibri" pitchFamily="34" charset="0"/>
                <a:ea typeface="Calibri" pitchFamily="34" charset="-122"/>
                <a:cs typeface="Calibri" pitchFamily="34" charset="-120"/>
              </a:rPr>
              <a:t>Service</a:t>
            </a:r>
            <a:endParaRPr lang="en-US" sz="1400" dirty="0"/>
          </a:p>
        </p:txBody>
      </p:sp>
      <p:sp>
        <p:nvSpPr>
          <p:cNvPr id="9" name="Shape 7"/>
          <p:cNvSpPr/>
          <p:nvPr/>
        </p:nvSpPr>
        <p:spPr>
          <a:xfrm>
            <a:off x="3041904" y="2432304"/>
            <a:ext cx="201168" cy="164592"/>
          </a:xfrm>
          <a:prstGeom prst="rightArrow">
            <a:avLst/>
          </a:prstGeom>
          <a:solidFill>
            <a:srgbClr val="E89B3A"/>
          </a:solidFill>
          <a:ln w="12700">
            <a:solidFill>
              <a:srgbClr val="E89B3A"/>
            </a:solidFill>
            <a:prstDash val="solid"/>
          </a:ln>
        </p:spPr>
        <p:txBody>
          <a:bodyPr/>
          <a:lstStyle/>
          <a:p>
            <a:endParaRPr lang="ru-RU"/>
          </a:p>
        </p:txBody>
      </p:sp>
      <p:sp>
        <p:nvSpPr>
          <p:cNvPr id="10" name="Shape 8"/>
          <p:cNvSpPr/>
          <p:nvPr/>
        </p:nvSpPr>
        <p:spPr>
          <a:xfrm>
            <a:off x="3215640" y="2011680"/>
            <a:ext cx="1287780" cy="1005840"/>
          </a:xfrm>
          <a:prstGeom prst="rect">
            <a:avLst/>
          </a:prstGeom>
          <a:solidFill>
            <a:srgbClr val="1F242E"/>
          </a:solidFill>
          <a:ln w="12700">
            <a:solidFill>
              <a:srgbClr val="1F242E"/>
            </a:solidFill>
            <a:prstDash val="solid"/>
          </a:ln>
        </p:spPr>
        <p:txBody>
          <a:bodyPr/>
          <a:lstStyle/>
          <a:p>
            <a:endParaRPr lang="ru-RU"/>
          </a:p>
        </p:txBody>
      </p:sp>
      <p:sp>
        <p:nvSpPr>
          <p:cNvPr id="11" name="Text 9"/>
          <p:cNvSpPr/>
          <p:nvPr/>
        </p:nvSpPr>
        <p:spPr>
          <a:xfrm>
            <a:off x="3215640" y="2011680"/>
            <a:ext cx="1287780" cy="1005840"/>
          </a:xfrm>
          <a:prstGeom prst="rect">
            <a:avLst/>
          </a:prstGeom>
          <a:noFill/>
          <a:ln/>
        </p:spPr>
        <p:txBody>
          <a:bodyPr wrap="square" rtlCol="0" anchor="ctr"/>
          <a:lstStyle/>
          <a:p>
            <a:pPr marL="0" indent="0" algn="ctr">
              <a:buNone/>
            </a:pPr>
            <a:r>
              <a:rPr lang="en-US" sz="1400" b="1" dirty="0">
                <a:solidFill>
                  <a:srgbClr val="F4EFE5"/>
                </a:solidFill>
                <a:latin typeface="Calibri" pitchFamily="34" charset="0"/>
                <a:ea typeface="Calibri" pitchFamily="34" charset="-122"/>
                <a:cs typeface="Calibri" pitchFamily="34" charset="-120"/>
              </a:rPr>
              <a:t>Evidence</a:t>
            </a:r>
            <a:endParaRPr lang="en-US" sz="1400" dirty="0"/>
          </a:p>
        </p:txBody>
      </p:sp>
      <p:sp>
        <p:nvSpPr>
          <p:cNvPr id="12" name="Shape 10"/>
          <p:cNvSpPr/>
          <p:nvPr/>
        </p:nvSpPr>
        <p:spPr>
          <a:xfrm>
            <a:off x="4466844" y="2432304"/>
            <a:ext cx="201168" cy="164592"/>
          </a:xfrm>
          <a:prstGeom prst="rightArrow">
            <a:avLst/>
          </a:prstGeom>
          <a:solidFill>
            <a:srgbClr val="E89B3A"/>
          </a:solidFill>
          <a:ln w="12700">
            <a:solidFill>
              <a:srgbClr val="E89B3A"/>
            </a:solidFill>
            <a:prstDash val="solid"/>
          </a:ln>
        </p:spPr>
        <p:txBody>
          <a:bodyPr/>
          <a:lstStyle/>
          <a:p>
            <a:endParaRPr lang="ru-RU"/>
          </a:p>
        </p:txBody>
      </p:sp>
      <p:sp>
        <p:nvSpPr>
          <p:cNvPr id="13" name="Shape 11"/>
          <p:cNvSpPr/>
          <p:nvPr/>
        </p:nvSpPr>
        <p:spPr>
          <a:xfrm>
            <a:off x="4640580" y="2011680"/>
            <a:ext cx="1287780" cy="1005840"/>
          </a:xfrm>
          <a:prstGeom prst="rect">
            <a:avLst/>
          </a:prstGeom>
          <a:solidFill>
            <a:srgbClr val="1F242E"/>
          </a:solidFill>
          <a:ln w="12700">
            <a:solidFill>
              <a:srgbClr val="1F242E"/>
            </a:solidFill>
            <a:prstDash val="solid"/>
          </a:ln>
        </p:spPr>
        <p:txBody>
          <a:bodyPr/>
          <a:lstStyle/>
          <a:p>
            <a:endParaRPr lang="ru-RU"/>
          </a:p>
        </p:txBody>
      </p:sp>
      <p:sp>
        <p:nvSpPr>
          <p:cNvPr id="14" name="Text 12"/>
          <p:cNvSpPr/>
          <p:nvPr/>
        </p:nvSpPr>
        <p:spPr>
          <a:xfrm>
            <a:off x="4640580" y="2011680"/>
            <a:ext cx="1287780" cy="1005840"/>
          </a:xfrm>
          <a:prstGeom prst="rect">
            <a:avLst/>
          </a:prstGeom>
          <a:noFill/>
          <a:ln/>
        </p:spPr>
        <p:txBody>
          <a:bodyPr wrap="square" rtlCol="0" anchor="ctr"/>
          <a:lstStyle/>
          <a:p>
            <a:pPr marL="0" indent="0" algn="ctr">
              <a:buNone/>
            </a:pPr>
            <a:r>
              <a:rPr lang="en-US" sz="1400" b="1" dirty="0">
                <a:solidFill>
                  <a:srgbClr val="F4EFE5"/>
                </a:solidFill>
                <a:latin typeface="Calibri" pitchFamily="34" charset="0"/>
                <a:ea typeface="Calibri" pitchFamily="34" charset="-122"/>
                <a:cs typeface="Calibri" pitchFamily="34" charset="-120"/>
              </a:rPr>
              <a:t>Hearing</a:t>
            </a:r>
            <a:endParaRPr lang="en-US" sz="1400" dirty="0"/>
          </a:p>
        </p:txBody>
      </p:sp>
      <p:sp>
        <p:nvSpPr>
          <p:cNvPr id="15" name="Shape 13"/>
          <p:cNvSpPr/>
          <p:nvPr/>
        </p:nvSpPr>
        <p:spPr>
          <a:xfrm>
            <a:off x="5891784" y="2432304"/>
            <a:ext cx="201168" cy="164592"/>
          </a:xfrm>
          <a:prstGeom prst="rightArrow">
            <a:avLst/>
          </a:prstGeom>
          <a:solidFill>
            <a:srgbClr val="E89B3A"/>
          </a:solidFill>
          <a:ln w="12700">
            <a:solidFill>
              <a:srgbClr val="E89B3A"/>
            </a:solidFill>
            <a:prstDash val="solid"/>
          </a:ln>
        </p:spPr>
        <p:txBody>
          <a:bodyPr/>
          <a:lstStyle/>
          <a:p>
            <a:endParaRPr lang="ru-RU"/>
          </a:p>
        </p:txBody>
      </p:sp>
      <p:sp>
        <p:nvSpPr>
          <p:cNvPr id="16" name="Shape 14"/>
          <p:cNvSpPr/>
          <p:nvPr/>
        </p:nvSpPr>
        <p:spPr>
          <a:xfrm>
            <a:off x="6065520" y="2011680"/>
            <a:ext cx="1287780" cy="1005840"/>
          </a:xfrm>
          <a:prstGeom prst="rect">
            <a:avLst/>
          </a:prstGeom>
          <a:solidFill>
            <a:srgbClr val="E89B3A"/>
          </a:solidFill>
          <a:ln w="12700">
            <a:solidFill>
              <a:srgbClr val="E89B3A"/>
            </a:solidFill>
            <a:prstDash val="solid"/>
          </a:ln>
        </p:spPr>
        <p:txBody>
          <a:bodyPr/>
          <a:lstStyle/>
          <a:p>
            <a:endParaRPr lang="ru-RU"/>
          </a:p>
        </p:txBody>
      </p:sp>
      <p:sp>
        <p:nvSpPr>
          <p:cNvPr id="17" name="Text 15"/>
          <p:cNvSpPr/>
          <p:nvPr/>
        </p:nvSpPr>
        <p:spPr>
          <a:xfrm>
            <a:off x="6065520" y="2011680"/>
            <a:ext cx="1287780" cy="1005840"/>
          </a:xfrm>
          <a:prstGeom prst="rect">
            <a:avLst/>
          </a:prstGeom>
          <a:noFill/>
          <a:ln/>
        </p:spPr>
        <p:txBody>
          <a:bodyPr wrap="square" rtlCol="0" anchor="ctr"/>
          <a:lstStyle/>
          <a:p>
            <a:pPr marL="0" indent="0" algn="ctr">
              <a:buNone/>
            </a:pPr>
            <a:r>
              <a:rPr lang="en-US" sz="1400" b="1" dirty="0">
                <a:solidFill>
                  <a:srgbClr val="14181F"/>
                </a:solidFill>
                <a:latin typeface="Calibri" pitchFamily="34" charset="0"/>
                <a:ea typeface="Calibri" pitchFamily="34" charset="-122"/>
                <a:cs typeface="Calibri" pitchFamily="34" charset="-120"/>
              </a:rPr>
              <a:t>Decision</a:t>
            </a:r>
            <a:endParaRPr lang="en-US" sz="1400" dirty="0"/>
          </a:p>
        </p:txBody>
      </p:sp>
      <p:sp>
        <p:nvSpPr>
          <p:cNvPr id="18" name="Shape 16"/>
          <p:cNvSpPr/>
          <p:nvPr/>
        </p:nvSpPr>
        <p:spPr>
          <a:xfrm>
            <a:off x="7316724" y="2432304"/>
            <a:ext cx="201168" cy="164592"/>
          </a:xfrm>
          <a:prstGeom prst="rightArrow">
            <a:avLst/>
          </a:prstGeom>
          <a:solidFill>
            <a:srgbClr val="E89B3A"/>
          </a:solidFill>
          <a:ln w="12700">
            <a:solidFill>
              <a:srgbClr val="E89B3A"/>
            </a:solidFill>
            <a:prstDash val="solid"/>
          </a:ln>
        </p:spPr>
        <p:txBody>
          <a:bodyPr/>
          <a:lstStyle/>
          <a:p>
            <a:endParaRPr lang="ru-RU"/>
          </a:p>
        </p:txBody>
      </p:sp>
      <p:sp>
        <p:nvSpPr>
          <p:cNvPr id="19" name="Shape 17"/>
          <p:cNvSpPr/>
          <p:nvPr/>
        </p:nvSpPr>
        <p:spPr>
          <a:xfrm>
            <a:off x="7490460" y="2011680"/>
            <a:ext cx="1287780" cy="1005840"/>
          </a:xfrm>
          <a:prstGeom prst="rect">
            <a:avLst/>
          </a:prstGeom>
          <a:solidFill>
            <a:srgbClr val="1F242E"/>
          </a:solidFill>
          <a:ln w="12700">
            <a:solidFill>
              <a:srgbClr val="1F242E"/>
            </a:solidFill>
            <a:prstDash val="solid"/>
          </a:ln>
        </p:spPr>
        <p:txBody>
          <a:bodyPr/>
          <a:lstStyle/>
          <a:p>
            <a:endParaRPr lang="ru-RU"/>
          </a:p>
        </p:txBody>
      </p:sp>
      <p:sp>
        <p:nvSpPr>
          <p:cNvPr id="20" name="Text 18"/>
          <p:cNvSpPr/>
          <p:nvPr/>
        </p:nvSpPr>
        <p:spPr>
          <a:xfrm>
            <a:off x="7490460" y="2011680"/>
            <a:ext cx="1287780" cy="1005840"/>
          </a:xfrm>
          <a:prstGeom prst="rect">
            <a:avLst/>
          </a:prstGeom>
          <a:noFill/>
          <a:ln/>
        </p:spPr>
        <p:txBody>
          <a:bodyPr wrap="square" rtlCol="0" anchor="ctr"/>
          <a:lstStyle/>
          <a:p>
            <a:pPr marL="0" indent="0" algn="ctr">
              <a:buNone/>
            </a:pPr>
            <a:r>
              <a:rPr lang="en-US" sz="1400" b="1" dirty="0">
                <a:solidFill>
                  <a:srgbClr val="F4EFE5"/>
                </a:solidFill>
                <a:latin typeface="Calibri" pitchFamily="34" charset="0"/>
                <a:ea typeface="Calibri" pitchFamily="34" charset="-122"/>
                <a:cs typeface="Calibri" pitchFamily="34" charset="-120"/>
              </a:rPr>
              <a:t>Enforcement</a:t>
            </a:r>
            <a:endParaRPr lang="en-US" sz="1400" dirty="0"/>
          </a:p>
        </p:txBody>
      </p:sp>
      <p:sp>
        <p:nvSpPr>
          <p:cNvPr id="21" name="Text 19"/>
          <p:cNvSpPr/>
          <p:nvPr/>
        </p:nvSpPr>
        <p:spPr>
          <a:xfrm>
            <a:off x="457200" y="3566160"/>
            <a:ext cx="8229600" cy="365760"/>
          </a:xfrm>
          <a:prstGeom prst="rect">
            <a:avLst/>
          </a:prstGeom>
          <a:noFill/>
          <a:ln/>
        </p:spPr>
        <p:txBody>
          <a:bodyPr wrap="square" rtlCol="0" anchor="ctr"/>
          <a:lstStyle/>
          <a:p>
            <a:pPr marL="0" indent="0" algn="ctr">
              <a:buNone/>
            </a:pPr>
            <a:r>
              <a:rPr lang="en-US" sz="1500" i="1" dirty="0">
                <a:solidFill>
                  <a:srgbClr val="B0A89A"/>
                </a:solidFill>
                <a:latin typeface="Georgia" pitchFamily="34" charset="0"/>
                <a:ea typeface="Georgia" pitchFamily="34" charset="-122"/>
                <a:cs typeface="Georgia" pitchFamily="34" charset="-120"/>
              </a:rPr>
              <a:t>The whole life of a case goes digital.</a:t>
            </a:r>
            <a:endParaRPr lang="en-US" sz="1500" dirty="0"/>
          </a:p>
        </p:txBody>
      </p:sp>
      <p:sp>
        <p:nvSpPr>
          <p:cNvPr id="22" name="Text 20"/>
          <p:cNvSpPr/>
          <p:nvPr/>
        </p:nvSpPr>
        <p:spPr>
          <a:xfrm>
            <a:off x="457200" y="3977640"/>
            <a:ext cx="8229600" cy="365760"/>
          </a:xfrm>
          <a:prstGeom prst="rect">
            <a:avLst/>
          </a:prstGeom>
          <a:noFill/>
          <a:ln/>
        </p:spPr>
        <p:txBody>
          <a:bodyPr wrap="square" rtlCol="0" anchor="ctr"/>
          <a:lstStyle/>
          <a:p>
            <a:pPr marL="0" indent="0" algn="ctr">
              <a:buNone/>
            </a:pPr>
            <a:r>
              <a:rPr lang="en-US" sz="1500" b="1" dirty="0">
                <a:solidFill>
                  <a:srgbClr val="E89B3A"/>
                </a:solidFill>
                <a:latin typeface="Calibri" pitchFamily="34" charset="0"/>
                <a:ea typeface="Calibri" pitchFamily="34" charset="-122"/>
                <a:cs typeface="Calibri" pitchFamily="34" charset="-120"/>
              </a:rPr>
              <a:t>The hard questions live in the middle of the chain.</a:t>
            </a:r>
            <a:endParaRPr lang="en-US" sz="1500" dirty="0"/>
          </a:p>
        </p:txBody>
      </p:sp>
      <p:sp>
        <p:nvSpPr>
          <p:cNvPr id="23" name="Text 21"/>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Zheng Sophia Tang, Smart Court: The Court of the Future (CUP 2025), ch. 1.</a:t>
            </a:r>
            <a:endParaRPr lang="en-US" sz="900" dirty="0"/>
          </a:p>
        </p:txBody>
      </p:sp>
      <p:sp>
        <p:nvSpPr>
          <p:cNvPr id="24" name="Text 22"/>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03  -  16</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Why Courts Resisted</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434340" y="1371600"/>
            <a:ext cx="2606040" cy="2194560"/>
          </a:xfrm>
          <a:prstGeom prst="rect">
            <a:avLst/>
          </a:prstGeom>
          <a:solidFill>
            <a:srgbClr val="1F242E"/>
          </a:solidFill>
          <a:ln w="12700">
            <a:solidFill>
              <a:srgbClr val="1F242E"/>
            </a:solidFill>
            <a:prstDash val="solid"/>
          </a:ln>
        </p:spPr>
        <p:txBody>
          <a:bodyPr/>
          <a:lstStyle/>
          <a:p>
            <a:endParaRPr lang="ru-RU"/>
          </a:p>
        </p:txBody>
      </p:sp>
      <p:sp>
        <p:nvSpPr>
          <p:cNvPr id="5" name="Text 3"/>
          <p:cNvSpPr/>
          <p:nvPr/>
        </p:nvSpPr>
        <p:spPr>
          <a:xfrm>
            <a:off x="662940" y="1463040"/>
            <a:ext cx="914400" cy="457200"/>
          </a:xfrm>
          <a:prstGeom prst="rect">
            <a:avLst/>
          </a:prstGeom>
          <a:noFill/>
          <a:ln/>
        </p:spPr>
        <p:txBody>
          <a:bodyPr wrap="square" rtlCol="0" anchor="ctr"/>
          <a:lstStyle/>
          <a:p>
            <a:pPr marL="0" indent="0">
              <a:buNone/>
            </a:pPr>
            <a:r>
              <a:rPr lang="en-US" sz="2200" i="1" dirty="0">
                <a:solidFill>
                  <a:srgbClr val="E89B3A"/>
                </a:solidFill>
                <a:latin typeface="Georgia" pitchFamily="34" charset="0"/>
                <a:ea typeface="Georgia" pitchFamily="34" charset="-122"/>
                <a:cs typeface="Georgia" pitchFamily="34" charset="-120"/>
              </a:rPr>
              <a:t>I</a:t>
            </a:r>
            <a:endParaRPr lang="en-US" sz="2200" dirty="0"/>
          </a:p>
        </p:txBody>
      </p:sp>
      <p:sp>
        <p:nvSpPr>
          <p:cNvPr id="6" name="Text 4"/>
          <p:cNvSpPr/>
          <p:nvPr/>
        </p:nvSpPr>
        <p:spPr>
          <a:xfrm>
            <a:off x="662940" y="2103120"/>
            <a:ext cx="2148840" cy="457200"/>
          </a:xfrm>
          <a:prstGeom prst="rect">
            <a:avLst/>
          </a:prstGeom>
          <a:noFill/>
          <a:ln/>
        </p:spPr>
        <p:txBody>
          <a:bodyPr wrap="square" rtlCol="0" anchor="ctr"/>
          <a:lstStyle/>
          <a:p>
            <a:pPr marL="0" indent="0">
              <a:buNone/>
            </a:pPr>
            <a:r>
              <a:rPr lang="en-US" sz="2000" i="1" dirty="0">
                <a:solidFill>
                  <a:srgbClr val="F4EFE5"/>
                </a:solidFill>
                <a:latin typeface="Georgia" pitchFamily="34" charset="0"/>
                <a:ea typeface="Georgia" pitchFamily="34" charset="-122"/>
                <a:cs typeface="Georgia" pitchFamily="34" charset="-120"/>
              </a:rPr>
              <a:t>Technology</a:t>
            </a:r>
            <a:endParaRPr lang="en-US" sz="2000" dirty="0"/>
          </a:p>
        </p:txBody>
      </p:sp>
      <p:sp>
        <p:nvSpPr>
          <p:cNvPr id="7" name="Shape 5"/>
          <p:cNvSpPr/>
          <p:nvPr/>
        </p:nvSpPr>
        <p:spPr>
          <a:xfrm>
            <a:off x="662940" y="2606040"/>
            <a:ext cx="320040" cy="22860"/>
          </a:xfrm>
          <a:prstGeom prst="rect">
            <a:avLst/>
          </a:prstGeom>
          <a:solidFill>
            <a:srgbClr val="E89B3A"/>
          </a:solidFill>
          <a:ln w="12700">
            <a:solidFill>
              <a:srgbClr val="E89B3A"/>
            </a:solidFill>
            <a:prstDash val="solid"/>
          </a:ln>
        </p:spPr>
        <p:txBody>
          <a:bodyPr/>
          <a:lstStyle/>
          <a:p>
            <a:endParaRPr lang="ru-RU"/>
          </a:p>
        </p:txBody>
      </p:sp>
      <p:sp>
        <p:nvSpPr>
          <p:cNvPr id="8" name="Text 6"/>
          <p:cNvSpPr/>
          <p:nvPr/>
        </p:nvSpPr>
        <p:spPr>
          <a:xfrm>
            <a:off x="662940" y="2788920"/>
            <a:ext cx="2148840" cy="914400"/>
          </a:xfrm>
          <a:prstGeom prst="rect">
            <a:avLst/>
          </a:prstGeom>
          <a:noFill/>
          <a:ln/>
        </p:spPr>
        <p:txBody>
          <a:bodyPr wrap="square" rtlCol="0" anchor="ctr"/>
          <a:lstStyle/>
          <a:p>
            <a:pPr marL="0" indent="0">
              <a:buNone/>
            </a:pPr>
            <a:r>
              <a:rPr lang="en-US" sz="1300" dirty="0">
                <a:solidFill>
                  <a:srgbClr val="B0A89A"/>
                </a:solidFill>
                <a:latin typeface="Calibri" pitchFamily="34" charset="0"/>
                <a:ea typeface="Calibri" pitchFamily="34" charset="-122"/>
                <a:cs typeface="Calibri" pitchFamily="34" charset="-120"/>
              </a:rPr>
              <a:t>Tools were not safe or reliable enough</a:t>
            </a:r>
            <a:endParaRPr lang="en-US" sz="1300" dirty="0"/>
          </a:p>
        </p:txBody>
      </p:sp>
      <p:sp>
        <p:nvSpPr>
          <p:cNvPr id="9" name="Shape 7"/>
          <p:cNvSpPr/>
          <p:nvPr/>
        </p:nvSpPr>
        <p:spPr>
          <a:xfrm>
            <a:off x="3268980" y="1371600"/>
            <a:ext cx="2606040" cy="2194560"/>
          </a:xfrm>
          <a:prstGeom prst="rect">
            <a:avLst/>
          </a:prstGeom>
          <a:solidFill>
            <a:srgbClr val="1F242E"/>
          </a:solidFill>
          <a:ln w="12700">
            <a:solidFill>
              <a:srgbClr val="1F242E"/>
            </a:solidFill>
            <a:prstDash val="solid"/>
          </a:ln>
        </p:spPr>
        <p:txBody>
          <a:bodyPr/>
          <a:lstStyle/>
          <a:p>
            <a:endParaRPr lang="ru-RU"/>
          </a:p>
        </p:txBody>
      </p:sp>
      <p:sp>
        <p:nvSpPr>
          <p:cNvPr id="10" name="Text 8"/>
          <p:cNvSpPr/>
          <p:nvPr/>
        </p:nvSpPr>
        <p:spPr>
          <a:xfrm>
            <a:off x="3497580" y="1463040"/>
            <a:ext cx="914400" cy="457200"/>
          </a:xfrm>
          <a:prstGeom prst="rect">
            <a:avLst/>
          </a:prstGeom>
          <a:noFill/>
          <a:ln/>
        </p:spPr>
        <p:txBody>
          <a:bodyPr wrap="square" rtlCol="0" anchor="ctr"/>
          <a:lstStyle/>
          <a:p>
            <a:pPr marL="0" indent="0">
              <a:buNone/>
            </a:pPr>
            <a:r>
              <a:rPr lang="en-US" sz="2200" i="1" dirty="0">
                <a:solidFill>
                  <a:srgbClr val="E89B3A"/>
                </a:solidFill>
                <a:latin typeface="Georgia" pitchFamily="34" charset="0"/>
                <a:ea typeface="Georgia" pitchFamily="34" charset="-122"/>
                <a:cs typeface="Georgia" pitchFamily="34" charset="-120"/>
              </a:rPr>
              <a:t>II</a:t>
            </a:r>
            <a:endParaRPr lang="en-US" sz="2200" dirty="0"/>
          </a:p>
        </p:txBody>
      </p:sp>
      <p:sp>
        <p:nvSpPr>
          <p:cNvPr id="11" name="Text 9"/>
          <p:cNvSpPr/>
          <p:nvPr/>
        </p:nvSpPr>
        <p:spPr>
          <a:xfrm>
            <a:off x="3497580" y="2103120"/>
            <a:ext cx="2148840" cy="457200"/>
          </a:xfrm>
          <a:prstGeom prst="rect">
            <a:avLst/>
          </a:prstGeom>
          <a:noFill/>
          <a:ln/>
        </p:spPr>
        <p:txBody>
          <a:bodyPr wrap="square" rtlCol="0" anchor="ctr"/>
          <a:lstStyle/>
          <a:p>
            <a:pPr marL="0" indent="0">
              <a:buNone/>
            </a:pPr>
            <a:r>
              <a:rPr lang="en-US" sz="2000" i="1" dirty="0">
                <a:solidFill>
                  <a:srgbClr val="F4EFE5"/>
                </a:solidFill>
                <a:latin typeface="Georgia" pitchFamily="34" charset="0"/>
                <a:ea typeface="Georgia" pitchFamily="34" charset="-122"/>
                <a:cs typeface="Georgia" pitchFamily="34" charset="-120"/>
              </a:rPr>
              <a:t>Tradition</a:t>
            </a:r>
            <a:endParaRPr lang="en-US" sz="2000" dirty="0"/>
          </a:p>
        </p:txBody>
      </p:sp>
      <p:sp>
        <p:nvSpPr>
          <p:cNvPr id="12" name="Shape 10"/>
          <p:cNvSpPr/>
          <p:nvPr/>
        </p:nvSpPr>
        <p:spPr>
          <a:xfrm>
            <a:off x="3497580" y="2606040"/>
            <a:ext cx="320040" cy="22860"/>
          </a:xfrm>
          <a:prstGeom prst="rect">
            <a:avLst/>
          </a:prstGeom>
          <a:solidFill>
            <a:srgbClr val="E89B3A"/>
          </a:solidFill>
          <a:ln w="12700">
            <a:solidFill>
              <a:srgbClr val="E89B3A"/>
            </a:solidFill>
            <a:prstDash val="solid"/>
          </a:ln>
        </p:spPr>
        <p:txBody>
          <a:bodyPr/>
          <a:lstStyle/>
          <a:p>
            <a:endParaRPr lang="ru-RU"/>
          </a:p>
        </p:txBody>
      </p:sp>
      <p:sp>
        <p:nvSpPr>
          <p:cNvPr id="13" name="Text 11"/>
          <p:cNvSpPr/>
          <p:nvPr/>
        </p:nvSpPr>
        <p:spPr>
          <a:xfrm>
            <a:off x="3497580" y="2788920"/>
            <a:ext cx="2148840" cy="914400"/>
          </a:xfrm>
          <a:prstGeom prst="rect">
            <a:avLst/>
          </a:prstGeom>
          <a:noFill/>
          <a:ln/>
        </p:spPr>
        <p:txBody>
          <a:bodyPr wrap="square" rtlCol="0" anchor="ctr"/>
          <a:lstStyle/>
          <a:p>
            <a:pPr marL="0" indent="0">
              <a:buNone/>
            </a:pPr>
            <a:r>
              <a:rPr lang="en-US" sz="1300" dirty="0">
                <a:solidFill>
                  <a:srgbClr val="B0A89A"/>
                </a:solidFill>
                <a:latin typeface="Calibri" pitchFamily="34" charset="0"/>
                <a:ea typeface="Calibri" pitchFamily="34" charset="-122"/>
                <a:cs typeface="Calibri" pitchFamily="34" charset="-120"/>
              </a:rPr>
              <a:t>Formality and authority of the courtroom</a:t>
            </a:r>
            <a:endParaRPr lang="en-US" sz="1300" dirty="0"/>
          </a:p>
        </p:txBody>
      </p:sp>
      <p:sp>
        <p:nvSpPr>
          <p:cNvPr id="14" name="Shape 12"/>
          <p:cNvSpPr/>
          <p:nvPr/>
        </p:nvSpPr>
        <p:spPr>
          <a:xfrm>
            <a:off x="6103620" y="1371600"/>
            <a:ext cx="2606040" cy="2194560"/>
          </a:xfrm>
          <a:prstGeom prst="rect">
            <a:avLst/>
          </a:prstGeom>
          <a:solidFill>
            <a:srgbClr val="1F242E"/>
          </a:solidFill>
          <a:ln w="12700">
            <a:solidFill>
              <a:srgbClr val="1F242E"/>
            </a:solidFill>
            <a:prstDash val="solid"/>
          </a:ln>
        </p:spPr>
        <p:txBody>
          <a:bodyPr/>
          <a:lstStyle/>
          <a:p>
            <a:endParaRPr lang="ru-RU"/>
          </a:p>
        </p:txBody>
      </p:sp>
      <p:sp>
        <p:nvSpPr>
          <p:cNvPr id="15" name="Text 13"/>
          <p:cNvSpPr/>
          <p:nvPr/>
        </p:nvSpPr>
        <p:spPr>
          <a:xfrm>
            <a:off x="6332220" y="1463040"/>
            <a:ext cx="914400" cy="457200"/>
          </a:xfrm>
          <a:prstGeom prst="rect">
            <a:avLst/>
          </a:prstGeom>
          <a:noFill/>
          <a:ln/>
        </p:spPr>
        <p:txBody>
          <a:bodyPr wrap="square" rtlCol="0" anchor="ctr"/>
          <a:lstStyle/>
          <a:p>
            <a:pPr marL="0" indent="0">
              <a:buNone/>
            </a:pPr>
            <a:r>
              <a:rPr lang="en-US" sz="2200" i="1" dirty="0">
                <a:solidFill>
                  <a:srgbClr val="E89B3A"/>
                </a:solidFill>
                <a:latin typeface="Georgia" pitchFamily="34" charset="0"/>
                <a:ea typeface="Georgia" pitchFamily="34" charset="-122"/>
                <a:cs typeface="Georgia" pitchFamily="34" charset="-120"/>
              </a:rPr>
              <a:t>III</a:t>
            </a:r>
            <a:endParaRPr lang="en-US" sz="2200" dirty="0"/>
          </a:p>
        </p:txBody>
      </p:sp>
      <p:sp>
        <p:nvSpPr>
          <p:cNvPr id="16" name="Text 14"/>
          <p:cNvSpPr/>
          <p:nvPr/>
        </p:nvSpPr>
        <p:spPr>
          <a:xfrm>
            <a:off x="6332220" y="2103120"/>
            <a:ext cx="2148840" cy="457200"/>
          </a:xfrm>
          <a:prstGeom prst="rect">
            <a:avLst/>
          </a:prstGeom>
          <a:noFill/>
          <a:ln/>
        </p:spPr>
        <p:txBody>
          <a:bodyPr wrap="square" rtlCol="0" anchor="ctr"/>
          <a:lstStyle/>
          <a:p>
            <a:pPr marL="0" indent="0">
              <a:buNone/>
            </a:pPr>
            <a:r>
              <a:rPr lang="en-US" sz="2000" i="1" dirty="0">
                <a:solidFill>
                  <a:srgbClr val="F4EFE5"/>
                </a:solidFill>
                <a:latin typeface="Georgia" pitchFamily="34" charset="0"/>
                <a:ea typeface="Georgia" pitchFamily="34" charset="-122"/>
                <a:cs typeface="Georgia" pitchFamily="34" charset="-120"/>
              </a:rPr>
              <a:t>Inclusivity</a:t>
            </a:r>
            <a:endParaRPr lang="en-US" sz="2000" dirty="0"/>
          </a:p>
        </p:txBody>
      </p:sp>
      <p:sp>
        <p:nvSpPr>
          <p:cNvPr id="17" name="Shape 15"/>
          <p:cNvSpPr/>
          <p:nvPr/>
        </p:nvSpPr>
        <p:spPr>
          <a:xfrm>
            <a:off x="6332220" y="2606040"/>
            <a:ext cx="320040" cy="22860"/>
          </a:xfrm>
          <a:prstGeom prst="rect">
            <a:avLst/>
          </a:prstGeom>
          <a:solidFill>
            <a:srgbClr val="E89B3A"/>
          </a:solidFill>
          <a:ln w="12700">
            <a:solidFill>
              <a:srgbClr val="E89B3A"/>
            </a:solidFill>
            <a:prstDash val="solid"/>
          </a:ln>
        </p:spPr>
        <p:txBody>
          <a:bodyPr/>
          <a:lstStyle/>
          <a:p>
            <a:endParaRPr lang="ru-RU"/>
          </a:p>
        </p:txBody>
      </p:sp>
      <p:sp>
        <p:nvSpPr>
          <p:cNvPr id="18" name="Text 16"/>
          <p:cNvSpPr/>
          <p:nvPr/>
        </p:nvSpPr>
        <p:spPr>
          <a:xfrm>
            <a:off x="6332220" y="2788920"/>
            <a:ext cx="2148840" cy="914400"/>
          </a:xfrm>
          <a:prstGeom prst="rect">
            <a:avLst/>
          </a:prstGeom>
          <a:noFill/>
          <a:ln/>
        </p:spPr>
        <p:txBody>
          <a:bodyPr wrap="square" rtlCol="0" anchor="ctr"/>
          <a:lstStyle/>
          <a:p>
            <a:pPr marL="0" indent="0">
              <a:buNone/>
            </a:pPr>
            <a:r>
              <a:rPr lang="en-US" sz="1300" dirty="0">
                <a:solidFill>
                  <a:srgbClr val="B0A89A"/>
                </a:solidFill>
                <a:latin typeface="Calibri" pitchFamily="34" charset="0"/>
                <a:ea typeface="Calibri" pitchFamily="34" charset="-122"/>
                <a:cs typeface="Calibri" pitchFamily="34" charset="-120"/>
              </a:rPr>
              <a:t>Fear of leaving people behind</a:t>
            </a:r>
            <a:endParaRPr lang="en-US" sz="1300" dirty="0"/>
          </a:p>
        </p:txBody>
      </p:sp>
      <p:sp>
        <p:nvSpPr>
          <p:cNvPr id="19" name="Text 17"/>
          <p:cNvSpPr/>
          <p:nvPr/>
        </p:nvSpPr>
        <p:spPr>
          <a:xfrm>
            <a:off x="457200" y="4160520"/>
            <a:ext cx="8229600" cy="365760"/>
          </a:xfrm>
          <a:prstGeom prst="rect">
            <a:avLst/>
          </a:prstGeom>
          <a:noFill/>
          <a:ln/>
        </p:spPr>
        <p:txBody>
          <a:bodyPr wrap="square" rtlCol="0" anchor="ctr"/>
          <a:lstStyle/>
          <a:p>
            <a:pPr marL="0" indent="0" algn="ctr">
              <a:buNone/>
            </a:pPr>
            <a:r>
              <a:rPr lang="en-US" sz="1400" i="1" dirty="0">
                <a:solidFill>
                  <a:srgbClr val="E89B3A"/>
                </a:solidFill>
                <a:latin typeface="Georgia" pitchFamily="34" charset="0"/>
                <a:ea typeface="Georgia" pitchFamily="34" charset="-122"/>
                <a:cs typeface="Georgia" pitchFamily="34" charset="-120"/>
              </a:rPr>
              <a:t>Technology is "an untamed horse."  -  Tang</a:t>
            </a:r>
            <a:endParaRPr lang="en-US" sz="1400" dirty="0"/>
          </a:p>
        </p:txBody>
      </p:sp>
      <p:sp>
        <p:nvSpPr>
          <p:cNvPr id="20" name="Text 18"/>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04  -  16</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The Promise</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434340" y="1280160"/>
            <a:ext cx="2606040" cy="2377440"/>
          </a:xfrm>
          <a:prstGeom prst="rect">
            <a:avLst/>
          </a:prstGeom>
          <a:solidFill>
            <a:srgbClr val="1F242E"/>
          </a:solidFill>
          <a:ln w="12700">
            <a:solidFill>
              <a:srgbClr val="1F242E"/>
            </a:solidFill>
            <a:prstDash val="solid"/>
          </a:ln>
        </p:spPr>
        <p:txBody>
          <a:bodyPr/>
          <a:lstStyle/>
          <a:p>
            <a:endParaRPr lang="ru-RU"/>
          </a:p>
        </p:txBody>
      </p:sp>
      <p:sp>
        <p:nvSpPr>
          <p:cNvPr id="5" name="Shape 3"/>
          <p:cNvSpPr/>
          <p:nvPr/>
        </p:nvSpPr>
        <p:spPr>
          <a:xfrm>
            <a:off x="662940" y="1554480"/>
            <a:ext cx="457200" cy="36576"/>
          </a:xfrm>
          <a:prstGeom prst="rect">
            <a:avLst/>
          </a:prstGeom>
          <a:solidFill>
            <a:srgbClr val="E89B3A"/>
          </a:solidFill>
          <a:ln w="12700">
            <a:solidFill>
              <a:srgbClr val="E89B3A"/>
            </a:solidFill>
            <a:prstDash val="solid"/>
          </a:ln>
        </p:spPr>
        <p:txBody>
          <a:bodyPr/>
          <a:lstStyle/>
          <a:p>
            <a:endParaRPr lang="ru-RU"/>
          </a:p>
        </p:txBody>
      </p:sp>
      <p:sp>
        <p:nvSpPr>
          <p:cNvPr id="6" name="Text 4"/>
          <p:cNvSpPr/>
          <p:nvPr/>
        </p:nvSpPr>
        <p:spPr>
          <a:xfrm>
            <a:off x="662940" y="1737360"/>
            <a:ext cx="2148840" cy="548640"/>
          </a:xfrm>
          <a:prstGeom prst="rect">
            <a:avLst/>
          </a:prstGeom>
          <a:noFill/>
          <a:ln/>
        </p:spPr>
        <p:txBody>
          <a:bodyPr wrap="square" rtlCol="0" anchor="ctr"/>
          <a:lstStyle/>
          <a:p>
            <a:pPr marL="0" indent="0">
              <a:buNone/>
            </a:pPr>
            <a:r>
              <a:rPr lang="en-US" sz="2200" i="1" dirty="0">
                <a:solidFill>
                  <a:srgbClr val="F4EFE5"/>
                </a:solidFill>
                <a:latin typeface="Georgia" pitchFamily="34" charset="0"/>
                <a:ea typeface="Georgia" pitchFamily="34" charset="-122"/>
                <a:cs typeface="Georgia" pitchFamily="34" charset="-120"/>
              </a:rPr>
              <a:t>Efficiency</a:t>
            </a:r>
            <a:endParaRPr lang="en-US" sz="2200" dirty="0"/>
          </a:p>
        </p:txBody>
      </p:sp>
      <p:sp>
        <p:nvSpPr>
          <p:cNvPr id="7" name="Text 5"/>
          <p:cNvSpPr/>
          <p:nvPr/>
        </p:nvSpPr>
        <p:spPr>
          <a:xfrm>
            <a:off x="662940" y="2377440"/>
            <a:ext cx="2148840" cy="1280160"/>
          </a:xfrm>
          <a:prstGeom prst="rect">
            <a:avLst/>
          </a:prstGeom>
          <a:noFill/>
          <a:ln/>
        </p:spPr>
        <p:txBody>
          <a:bodyPr wrap="square" rtlCol="0" anchor="ctr"/>
          <a:lstStyle/>
          <a:p>
            <a:pPr marL="0" indent="0">
              <a:buNone/>
            </a:pPr>
            <a:r>
              <a:rPr lang="en-US" sz="1300" dirty="0">
                <a:solidFill>
                  <a:srgbClr val="B0A89A"/>
                </a:solidFill>
                <a:latin typeface="Calibri" pitchFamily="34" charset="0"/>
                <a:ea typeface="Calibri" pitchFamily="34" charset="-122"/>
                <a:cs typeface="Calibri" pitchFamily="34" charset="-120"/>
              </a:rPr>
              <a:t>Search and compare information far beyond the human brain. Reduce backlogs.</a:t>
            </a:r>
            <a:endParaRPr lang="en-US" sz="1300" dirty="0"/>
          </a:p>
        </p:txBody>
      </p:sp>
      <p:sp>
        <p:nvSpPr>
          <p:cNvPr id="8" name="Shape 6"/>
          <p:cNvSpPr/>
          <p:nvPr/>
        </p:nvSpPr>
        <p:spPr>
          <a:xfrm>
            <a:off x="3268980" y="1280160"/>
            <a:ext cx="2606040" cy="2377440"/>
          </a:xfrm>
          <a:prstGeom prst="rect">
            <a:avLst/>
          </a:prstGeom>
          <a:solidFill>
            <a:srgbClr val="1F242E"/>
          </a:solidFill>
          <a:ln w="12700">
            <a:solidFill>
              <a:srgbClr val="1F242E"/>
            </a:solidFill>
            <a:prstDash val="solid"/>
          </a:ln>
        </p:spPr>
        <p:txBody>
          <a:bodyPr/>
          <a:lstStyle/>
          <a:p>
            <a:endParaRPr lang="ru-RU"/>
          </a:p>
        </p:txBody>
      </p:sp>
      <p:sp>
        <p:nvSpPr>
          <p:cNvPr id="9" name="Shape 7"/>
          <p:cNvSpPr/>
          <p:nvPr/>
        </p:nvSpPr>
        <p:spPr>
          <a:xfrm>
            <a:off x="3497580" y="1554480"/>
            <a:ext cx="457200" cy="36576"/>
          </a:xfrm>
          <a:prstGeom prst="rect">
            <a:avLst/>
          </a:prstGeom>
          <a:solidFill>
            <a:srgbClr val="E89B3A"/>
          </a:solidFill>
          <a:ln w="12700">
            <a:solidFill>
              <a:srgbClr val="E89B3A"/>
            </a:solidFill>
            <a:prstDash val="solid"/>
          </a:ln>
        </p:spPr>
        <p:txBody>
          <a:bodyPr/>
          <a:lstStyle/>
          <a:p>
            <a:endParaRPr lang="ru-RU"/>
          </a:p>
        </p:txBody>
      </p:sp>
      <p:sp>
        <p:nvSpPr>
          <p:cNvPr id="10" name="Text 8"/>
          <p:cNvSpPr/>
          <p:nvPr/>
        </p:nvSpPr>
        <p:spPr>
          <a:xfrm>
            <a:off x="3497580" y="1737360"/>
            <a:ext cx="2148840" cy="548640"/>
          </a:xfrm>
          <a:prstGeom prst="rect">
            <a:avLst/>
          </a:prstGeom>
          <a:noFill/>
          <a:ln/>
        </p:spPr>
        <p:txBody>
          <a:bodyPr wrap="square" rtlCol="0" anchor="ctr"/>
          <a:lstStyle/>
          <a:p>
            <a:pPr marL="0" indent="0">
              <a:buNone/>
            </a:pPr>
            <a:r>
              <a:rPr lang="en-US" sz="2200" i="1" dirty="0">
                <a:solidFill>
                  <a:srgbClr val="F4EFE5"/>
                </a:solidFill>
                <a:latin typeface="Georgia" pitchFamily="34" charset="0"/>
                <a:ea typeface="Georgia" pitchFamily="34" charset="-122"/>
                <a:cs typeface="Georgia" pitchFamily="34" charset="-120"/>
              </a:rPr>
              <a:t>Access to Justice</a:t>
            </a:r>
            <a:endParaRPr lang="en-US" sz="2200" dirty="0"/>
          </a:p>
        </p:txBody>
      </p:sp>
      <p:sp>
        <p:nvSpPr>
          <p:cNvPr id="11" name="Text 9"/>
          <p:cNvSpPr/>
          <p:nvPr/>
        </p:nvSpPr>
        <p:spPr>
          <a:xfrm>
            <a:off x="3497580" y="2377440"/>
            <a:ext cx="2148840" cy="1280160"/>
          </a:xfrm>
          <a:prstGeom prst="rect">
            <a:avLst/>
          </a:prstGeom>
          <a:noFill/>
          <a:ln/>
        </p:spPr>
        <p:txBody>
          <a:bodyPr wrap="square" rtlCol="0" anchor="ctr"/>
          <a:lstStyle/>
          <a:p>
            <a:pPr marL="0" indent="0">
              <a:buNone/>
            </a:pPr>
            <a:r>
              <a:rPr lang="en-US" sz="1300" dirty="0">
                <a:solidFill>
                  <a:srgbClr val="B0A89A"/>
                </a:solidFill>
                <a:latin typeface="Calibri" pitchFamily="34" charset="0"/>
                <a:ea typeface="Calibri" pitchFamily="34" charset="-122"/>
                <a:cs typeface="Calibri" pitchFamily="34" charset="-120"/>
              </a:rPr>
              <a:t>Reach people who cannot afford a lawyer. File a case without travelling.</a:t>
            </a:r>
            <a:endParaRPr lang="en-US" sz="1300" dirty="0"/>
          </a:p>
        </p:txBody>
      </p:sp>
      <p:sp>
        <p:nvSpPr>
          <p:cNvPr id="12" name="Shape 10"/>
          <p:cNvSpPr/>
          <p:nvPr/>
        </p:nvSpPr>
        <p:spPr>
          <a:xfrm>
            <a:off x="6103620" y="1280160"/>
            <a:ext cx="2606040" cy="2377440"/>
          </a:xfrm>
          <a:prstGeom prst="rect">
            <a:avLst/>
          </a:prstGeom>
          <a:solidFill>
            <a:srgbClr val="1F242E"/>
          </a:solidFill>
          <a:ln w="12700">
            <a:solidFill>
              <a:srgbClr val="1F242E"/>
            </a:solidFill>
            <a:prstDash val="solid"/>
          </a:ln>
        </p:spPr>
        <p:txBody>
          <a:bodyPr/>
          <a:lstStyle/>
          <a:p>
            <a:endParaRPr lang="ru-RU"/>
          </a:p>
        </p:txBody>
      </p:sp>
      <p:sp>
        <p:nvSpPr>
          <p:cNvPr id="13" name="Shape 11"/>
          <p:cNvSpPr/>
          <p:nvPr/>
        </p:nvSpPr>
        <p:spPr>
          <a:xfrm>
            <a:off x="6332220" y="1554480"/>
            <a:ext cx="457200" cy="36576"/>
          </a:xfrm>
          <a:prstGeom prst="rect">
            <a:avLst/>
          </a:prstGeom>
          <a:solidFill>
            <a:srgbClr val="E89B3A"/>
          </a:solidFill>
          <a:ln w="12700">
            <a:solidFill>
              <a:srgbClr val="E89B3A"/>
            </a:solidFill>
            <a:prstDash val="solid"/>
          </a:ln>
        </p:spPr>
        <p:txBody>
          <a:bodyPr/>
          <a:lstStyle/>
          <a:p>
            <a:endParaRPr lang="ru-RU"/>
          </a:p>
        </p:txBody>
      </p:sp>
      <p:sp>
        <p:nvSpPr>
          <p:cNvPr id="14" name="Text 12"/>
          <p:cNvSpPr/>
          <p:nvPr/>
        </p:nvSpPr>
        <p:spPr>
          <a:xfrm>
            <a:off x="6332220" y="1737360"/>
            <a:ext cx="2148840" cy="548640"/>
          </a:xfrm>
          <a:prstGeom prst="rect">
            <a:avLst/>
          </a:prstGeom>
          <a:noFill/>
          <a:ln/>
        </p:spPr>
        <p:txBody>
          <a:bodyPr wrap="square" rtlCol="0" anchor="ctr"/>
          <a:lstStyle/>
          <a:p>
            <a:pPr marL="0" indent="0">
              <a:buNone/>
            </a:pPr>
            <a:r>
              <a:rPr lang="en-US" sz="2200" i="1" dirty="0">
                <a:solidFill>
                  <a:srgbClr val="F4EFE5"/>
                </a:solidFill>
                <a:latin typeface="Georgia" pitchFamily="34" charset="0"/>
                <a:ea typeface="Georgia" pitchFamily="34" charset="-122"/>
                <a:cs typeface="Georgia" pitchFamily="34" charset="-120"/>
              </a:rPr>
              <a:t>Consistency</a:t>
            </a:r>
            <a:endParaRPr lang="en-US" sz="2200" dirty="0"/>
          </a:p>
        </p:txBody>
      </p:sp>
      <p:sp>
        <p:nvSpPr>
          <p:cNvPr id="15" name="Text 13"/>
          <p:cNvSpPr/>
          <p:nvPr/>
        </p:nvSpPr>
        <p:spPr>
          <a:xfrm>
            <a:off x="6332220" y="2377440"/>
            <a:ext cx="2148840" cy="1280160"/>
          </a:xfrm>
          <a:prstGeom prst="rect">
            <a:avLst/>
          </a:prstGeom>
          <a:noFill/>
          <a:ln/>
        </p:spPr>
        <p:txBody>
          <a:bodyPr wrap="square" rtlCol="0" anchor="ctr"/>
          <a:lstStyle/>
          <a:p>
            <a:pPr marL="0" indent="0">
              <a:buNone/>
            </a:pPr>
            <a:r>
              <a:rPr lang="en-US" sz="1300" dirty="0">
                <a:solidFill>
                  <a:srgbClr val="B0A89A"/>
                </a:solidFill>
                <a:latin typeface="Calibri" pitchFamily="34" charset="0"/>
                <a:ea typeface="Calibri" pitchFamily="34" charset="-122"/>
                <a:cs typeface="Calibri" pitchFamily="34" charset="-120"/>
              </a:rPr>
              <a:t>Like cases treated alike across many courts.</a:t>
            </a:r>
            <a:endParaRPr lang="en-US" sz="1300" dirty="0"/>
          </a:p>
        </p:txBody>
      </p:sp>
      <p:sp>
        <p:nvSpPr>
          <p:cNvPr id="16" name="Text 14"/>
          <p:cNvSpPr/>
          <p:nvPr/>
        </p:nvSpPr>
        <p:spPr>
          <a:xfrm>
            <a:off x="457200" y="4160520"/>
            <a:ext cx="8229600" cy="365760"/>
          </a:xfrm>
          <a:prstGeom prst="rect">
            <a:avLst/>
          </a:prstGeom>
          <a:noFill/>
          <a:ln/>
        </p:spPr>
        <p:txBody>
          <a:bodyPr wrap="square" rtlCol="0" anchor="ctr"/>
          <a:lstStyle/>
          <a:p>
            <a:pPr marL="0" indent="0" algn="ctr">
              <a:buNone/>
            </a:pPr>
            <a:r>
              <a:rPr lang="en-US" sz="1600" i="1" dirty="0">
                <a:solidFill>
                  <a:srgbClr val="E89B3A"/>
                </a:solidFill>
                <a:latin typeface="Georgia" pitchFamily="34" charset="0"/>
                <a:ea typeface="Georgia" pitchFamily="34" charset="-122"/>
                <a:cs typeface="Georgia" pitchFamily="34" charset="-120"/>
              </a:rPr>
              <a:t>But there is one quiet crisis.</a:t>
            </a:r>
            <a:endParaRPr lang="en-US" sz="1600" dirty="0"/>
          </a:p>
        </p:txBody>
      </p:sp>
      <p:sp>
        <p:nvSpPr>
          <p:cNvPr id="17" name="Text 15"/>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Tang (2025), ch. 10.</a:t>
            </a:r>
            <a:endParaRPr lang="en-US" sz="900" dirty="0"/>
          </a:p>
        </p:txBody>
      </p:sp>
      <p:sp>
        <p:nvSpPr>
          <p:cNvPr id="18" name="Text 16"/>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05  -  16</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A Quiet Crisis</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Text 2"/>
          <p:cNvSpPr/>
          <p:nvPr/>
        </p:nvSpPr>
        <p:spPr>
          <a:xfrm>
            <a:off x="457200" y="1280160"/>
            <a:ext cx="8229600" cy="1554480"/>
          </a:xfrm>
          <a:prstGeom prst="rect">
            <a:avLst/>
          </a:prstGeom>
          <a:noFill/>
          <a:ln/>
        </p:spPr>
        <p:txBody>
          <a:bodyPr wrap="square" lIns="0" tIns="0" rIns="0" bIns="0" rtlCol="0" anchor="ctr"/>
          <a:lstStyle/>
          <a:p>
            <a:pPr marL="0" indent="0" algn="ctr">
              <a:buNone/>
            </a:pPr>
            <a:r>
              <a:rPr lang="en-US" sz="13000" i="1" dirty="0">
                <a:solidFill>
                  <a:srgbClr val="F4EFE5"/>
                </a:solidFill>
                <a:latin typeface="Georgia" pitchFamily="34" charset="0"/>
                <a:ea typeface="Georgia" pitchFamily="34" charset="-122"/>
                <a:cs typeface="Georgia" pitchFamily="34" charset="-120"/>
              </a:rPr>
              <a:t>~3 of 4</a:t>
            </a:r>
            <a:endParaRPr lang="en-US" sz="13000" dirty="0"/>
          </a:p>
        </p:txBody>
      </p:sp>
      <p:sp>
        <p:nvSpPr>
          <p:cNvPr id="5" name="Text 3"/>
          <p:cNvSpPr/>
          <p:nvPr/>
        </p:nvSpPr>
        <p:spPr>
          <a:xfrm>
            <a:off x="457200" y="2880360"/>
            <a:ext cx="8229600" cy="457200"/>
          </a:xfrm>
          <a:prstGeom prst="rect">
            <a:avLst/>
          </a:prstGeom>
          <a:noFill/>
          <a:ln/>
        </p:spPr>
        <p:txBody>
          <a:bodyPr wrap="square" rtlCol="0" anchor="ctr"/>
          <a:lstStyle/>
          <a:p>
            <a:pPr marL="0" indent="0" algn="ctr">
              <a:buNone/>
            </a:pPr>
            <a:r>
              <a:rPr lang="en-US" sz="1700" i="1" dirty="0">
                <a:solidFill>
                  <a:srgbClr val="B0A89A"/>
                </a:solidFill>
                <a:latin typeface="Georgia" pitchFamily="34" charset="0"/>
                <a:ea typeface="Georgia" pitchFamily="34" charset="-122"/>
                <a:cs typeface="Georgia" pitchFamily="34" charset="-120"/>
              </a:rPr>
              <a:t>civil cases in US state courts where at least one side has no lawyer</a:t>
            </a:r>
            <a:endParaRPr lang="en-US" sz="1700" dirty="0"/>
          </a:p>
        </p:txBody>
      </p:sp>
      <p:sp>
        <p:nvSpPr>
          <p:cNvPr id="6" name="Shape 4"/>
          <p:cNvSpPr/>
          <p:nvPr/>
        </p:nvSpPr>
        <p:spPr>
          <a:xfrm>
            <a:off x="4023360" y="3474720"/>
            <a:ext cx="1097280" cy="27432"/>
          </a:xfrm>
          <a:prstGeom prst="rect">
            <a:avLst/>
          </a:prstGeom>
          <a:solidFill>
            <a:srgbClr val="E89B3A"/>
          </a:solidFill>
          <a:ln w="12700">
            <a:solidFill>
              <a:srgbClr val="E89B3A"/>
            </a:solidFill>
            <a:prstDash val="solid"/>
          </a:ln>
        </p:spPr>
        <p:txBody>
          <a:bodyPr/>
          <a:lstStyle/>
          <a:p>
            <a:endParaRPr lang="ru-RU"/>
          </a:p>
        </p:txBody>
      </p:sp>
      <p:sp>
        <p:nvSpPr>
          <p:cNvPr id="7" name="Text 5"/>
          <p:cNvSpPr/>
          <p:nvPr/>
        </p:nvSpPr>
        <p:spPr>
          <a:xfrm>
            <a:off x="457200" y="3611880"/>
            <a:ext cx="8229600" cy="365760"/>
          </a:xfrm>
          <a:prstGeom prst="rect">
            <a:avLst/>
          </a:prstGeom>
          <a:noFill/>
          <a:ln/>
        </p:spPr>
        <p:txBody>
          <a:bodyPr wrap="square" rtlCol="0" anchor="ctr"/>
          <a:lstStyle/>
          <a:p>
            <a:pPr marL="0" indent="0" algn="ctr">
              <a:buNone/>
            </a:pPr>
            <a:r>
              <a:rPr lang="en-US" sz="1400" dirty="0">
                <a:solidFill>
                  <a:srgbClr val="E89B3A"/>
                </a:solidFill>
                <a:latin typeface="Calibri" pitchFamily="34" charset="0"/>
                <a:ea typeface="Calibri" pitchFamily="34" charset="-122"/>
                <a:cs typeface="Calibri" pitchFamily="34" charset="-120"/>
              </a:rPr>
              <a:t>Online dispute resolution now in around 200 US court systems.</a:t>
            </a:r>
            <a:endParaRPr lang="en-US" sz="1400" dirty="0"/>
          </a:p>
        </p:txBody>
      </p:sp>
      <p:sp>
        <p:nvSpPr>
          <p:cNvPr id="8" name="Text 6"/>
          <p:cNvSpPr/>
          <p:nvPr/>
        </p:nvSpPr>
        <p:spPr>
          <a:xfrm>
            <a:off x="457200" y="4023360"/>
            <a:ext cx="8229600" cy="365760"/>
          </a:xfrm>
          <a:prstGeom prst="rect">
            <a:avLst/>
          </a:prstGeom>
          <a:noFill/>
          <a:ln/>
        </p:spPr>
        <p:txBody>
          <a:bodyPr wrap="square" rtlCol="0" anchor="ctr"/>
          <a:lstStyle/>
          <a:p>
            <a:pPr marL="0" indent="0" algn="ctr">
              <a:buNone/>
            </a:pPr>
            <a:r>
              <a:rPr lang="en-US" sz="1300" i="1" dirty="0">
                <a:solidFill>
                  <a:srgbClr val="7A746A"/>
                </a:solidFill>
                <a:latin typeface="Georgia" pitchFamily="34" charset="0"/>
                <a:ea typeface="Georgia" pitchFamily="34" charset="-122"/>
                <a:cs typeface="Georgia" pitchFamily="34" charset="-120"/>
              </a:rPr>
              <a:t>Debt. Eviction. Family disputes. Standing alone.</a:t>
            </a:r>
            <a:endParaRPr lang="en-US" sz="1300" dirty="0"/>
          </a:p>
        </p:txBody>
      </p:sp>
      <p:sp>
        <p:nvSpPr>
          <p:cNvPr id="9" name="Text 7"/>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David Freeman Engstrom (ed.), Legal Tech and the Future of Civil Justice (CUP 2023), Introduction.</a:t>
            </a:r>
            <a:endParaRPr lang="en-US" sz="900" dirty="0"/>
          </a:p>
        </p:txBody>
      </p:sp>
      <p:sp>
        <p:nvSpPr>
          <p:cNvPr id="10" name="Text 8"/>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06  -  16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Can a Machine Judge?</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1463040" y="1554480"/>
            <a:ext cx="2194560" cy="2194560"/>
          </a:xfrm>
          <a:prstGeom prst="ellipse">
            <a:avLst/>
          </a:prstGeom>
          <a:solidFill>
            <a:srgbClr val="14181F"/>
          </a:solidFill>
          <a:ln w="38100">
            <a:solidFill>
              <a:srgbClr val="F4EFE5"/>
            </a:solidFill>
            <a:prstDash val="solid"/>
          </a:ln>
        </p:spPr>
        <p:txBody>
          <a:bodyPr/>
          <a:lstStyle/>
          <a:p>
            <a:endParaRPr lang="ru-RU"/>
          </a:p>
        </p:txBody>
      </p:sp>
      <p:sp>
        <p:nvSpPr>
          <p:cNvPr id="5" name="Text 3"/>
          <p:cNvSpPr/>
          <p:nvPr/>
        </p:nvSpPr>
        <p:spPr>
          <a:xfrm>
            <a:off x="1463040" y="1554480"/>
            <a:ext cx="2194560" cy="2194560"/>
          </a:xfrm>
          <a:prstGeom prst="rect">
            <a:avLst/>
          </a:prstGeom>
          <a:noFill/>
          <a:ln/>
        </p:spPr>
        <p:txBody>
          <a:bodyPr wrap="square" rtlCol="0" anchor="ctr"/>
          <a:lstStyle/>
          <a:p>
            <a:pPr marL="0" indent="0" algn="ctr">
              <a:buNone/>
            </a:pPr>
            <a:r>
              <a:rPr lang="en-US" sz="1800" b="1" kern="0" spc="400" dirty="0">
                <a:solidFill>
                  <a:srgbClr val="F4EFE5"/>
                </a:solidFill>
                <a:latin typeface="Calibri" pitchFamily="34" charset="0"/>
                <a:ea typeface="Calibri" pitchFamily="34" charset="-122"/>
                <a:cs typeface="Calibri" pitchFamily="34" charset="-120"/>
              </a:rPr>
              <a:t>RULES</a:t>
            </a:r>
            <a:endParaRPr lang="en-US" sz="1800" dirty="0"/>
          </a:p>
          <a:p>
            <a:pPr marL="0" indent="0" algn="ctr">
              <a:buNone/>
            </a:pPr>
            <a:r>
              <a:rPr lang="en-US" sz="1300" i="1" dirty="0">
                <a:solidFill>
                  <a:srgbClr val="B0A89A"/>
                </a:solidFill>
                <a:latin typeface="Calibri" pitchFamily="34" charset="0"/>
                <a:ea typeface="Calibri" pitchFamily="34" charset="-122"/>
                <a:cs typeface="Calibri" pitchFamily="34" charset="-120"/>
              </a:rPr>
              <a:t>certainty</a:t>
            </a:r>
            <a:endParaRPr lang="en-US" sz="1800" dirty="0"/>
          </a:p>
        </p:txBody>
      </p:sp>
      <p:sp>
        <p:nvSpPr>
          <p:cNvPr id="6" name="Shape 4"/>
          <p:cNvSpPr/>
          <p:nvPr/>
        </p:nvSpPr>
        <p:spPr>
          <a:xfrm>
            <a:off x="5486400" y="1554480"/>
            <a:ext cx="2194560" cy="2194560"/>
          </a:xfrm>
          <a:prstGeom prst="ellipse">
            <a:avLst/>
          </a:prstGeom>
          <a:solidFill>
            <a:srgbClr val="E89B3A"/>
          </a:solidFill>
          <a:ln w="12700">
            <a:solidFill>
              <a:srgbClr val="E89B3A"/>
            </a:solidFill>
            <a:prstDash val="solid"/>
          </a:ln>
        </p:spPr>
        <p:txBody>
          <a:bodyPr/>
          <a:lstStyle/>
          <a:p>
            <a:endParaRPr lang="ru-RU"/>
          </a:p>
        </p:txBody>
      </p:sp>
      <p:sp>
        <p:nvSpPr>
          <p:cNvPr id="7" name="Text 5"/>
          <p:cNvSpPr/>
          <p:nvPr/>
        </p:nvSpPr>
        <p:spPr>
          <a:xfrm>
            <a:off x="5486400" y="1554480"/>
            <a:ext cx="2194560" cy="2194560"/>
          </a:xfrm>
          <a:prstGeom prst="rect">
            <a:avLst/>
          </a:prstGeom>
          <a:noFill/>
          <a:ln/>
        </p:spPr>
        <p:txBody>
          <a:bodyPr wrap="square" rtlCol="0" anchor="ctr"/>
          <a:lstStyle/>
          <a:p>
            <a:pPr marL="0" indent="0" algn="ctr">
              <a:buNone/>
            </a:pPr>
            <a:r>
              <a:rPr lang="en-US" sz="1800" b="1" kern="0" spc="400" dirty="0">
                <a:solidFill>
                  <a:srgbClr val="14181F"/>
                </a:solidFill>
                <a:latin typeface="Calibri" pitchFamily="34" charset="0"/>
                <a:ea typeface="Calibri" pitchFamily="34" charset="-122"/>
                <a:cs typeface="Calibri" pitchFamily="34" charset="-120"/>
              </a:rPr>
              <a:t>DISCRETION</a:t>
            </a:r>
            <a:endParaRPr lang="en-US" sz="1800" dirty="0"/>
          </a:p>
          <a:p>
            <a:pPr marL="0" indent="0" algn="ctr">
              <a:buNone/>
            </a:pPr>
            <a:r>
              <a:rPr lang="en-US" sz="1300" i="1" dirty="0">
                <a:solidFill>
                  <a:srgbClr val="14181F"/>
                </a:solidFill>
                <a:latin typeface="Calibri" pitchFamily="34" charset="0"/>
                <a:ea typeface="Calibri" pitchFamily="34" charset="-122"/>
                <a:cs typeface="Calibri" pitchFamily="34" charset="-120"/>
              </a:rPr>
              <a:t>fairness</a:t>
            </a:r>
            <a:endParaRPr lang="en-US" sz="1800" dirty="0"/>
          </a:p>
        </p:txBody>
      </p:sp>
      <p:sp>
        <p:nvSpPr>
          <p:cNvPr id="8" name="Text 6"/>
          <p:cNvSpPr/>
          <p:nvPr/>
        </p:nvSpPr>
        <p:spPr>
          <a:xfrm>
            <a:off x="3657600" y="2286000"/>
            <a:ext cx="1828800" cy="731520"/>
          </a:xfrm>
          <a:prstGeom prst="rect">
            <a:avLst/>
          </a:prstGeom>
          <a:noFill/>
          <a:ln/>
        </p:spPr>
        <p:txBody>
          <a:bodyPr wrap="square" rtlCol="0" anchor="ctr"/>
          <a:lstStyle/>
          <a:p>
            <a:pPr marL="0" indent="0" algn="ctr">
              <a:buNone/>
            </a:pPr>
            <a:r>
              <a:rPr lang="en-US" sz="3200" i="1" dirty="0">
                <a:solidFill>
                  <a:srgbClr val="B0A89A"/>
                </a:solidFill>
                <a:latin typeface="Georgia" pitchFamily="34" charset="0"/>
                <a:ea typeface="Georgia" pitchFamily="34" charset="-122"/>
                <a:cs typeface="Georgia" pitchFamily="34" charset="-120"/>
              </a:rPr>
              <a:t>vs</a:t>
            </a:r>
            <a:endParaRPr lang="en-US" sz="3200" dirty="0"/>
          </a:p>
        </p:txBody>
      </p:sp>
      <p:sp>
        <p:nvSpPr>
          <p:cNvPr id="9" name="Text 7"/>
          <p:cNvSpPr/>
          <p:nvPr/>
        </p:nvSpPr>
        <p:spPr>
          <a:xfrm>
            <a:off x="457200" y="4023360"/>
            <a:ext cx="8229600" cy="457200"/>
          </a:xfrm>
          <a:prstGeom prst="rect">
            <a:avLst/>
          </a:prstGeom>
          <a:noFill/>
          <a:ln/>
        </p:spPr>
        <p:txBody>
          <a:bodyPr wrap="square" rtlCol="0" anchor="ctr"/>
          <a:lstStyle/>
          <a:p>
            <a:pPr marL="0" indent="0" algn="ctr">
              <a:buNone/>
            </a:pPr>
            <a:r>
              <a:rPr lang="en-US" sz="1400" i="1" dirty="0">
                <a:solidFill>
                  <a:srgbClr val="B0A89A"/>
                </a:solidFill>
                <a:latin typeface="Georgia" pitchFamily="34" charset="0"/>
                <a:ea typeface="Georgia" pitchFamily="34" charset="-122"/>
                <a:cs typeface="Georgia" pitchFamily="34" charset="-120"/>
              </a:rPr>
              <a:t>The hardest link in the chain. The danger of pure rules is rigidity.</a:t>
            </a:r>
            <a:endParaRPr lang="en-US" sz="1400" dirty="0"/>
          </a:p>
        </p:txBody>
      </p:sp>
      <p:sp>
        <p:nvSpPr>
          <p:cNvPr id="10" name="Text 8"/>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07  -  16</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The Rigidity Problem</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Text 2"/>
          <p:cNvSpPr/>
          <p:nvPr/>
        </p:nvSpPr>
        <p:spPr>
          <a:xfrm>
            <a:off x="502920" y="1280160"/>
            <a:ext cx="1005840" cy="777240"/>
          </a:xfrm>
          <a:prstGeom prst="rect">
            <a:avLst/>
          </a:prstGeom>
          <a:noFill/>
          <a:ln/>
        </p:spPr>
        <p:txBody>
          <a:bodyPr wrap="square" rtlCol="0" anchor="t"/>
          <a:lstStyle/>
          <a:p>
            <a:pPr marL="0" indent="0">
              <a:buNone/>
            </a:pPr>
            <a:r>
              <a:rPr lang="en-US" sz="3800" i="1" dirty="0">
                <a:solidFill>
                  <a:srgbClr val="E89B3A"/>
                </a:solidFill>
                <a:latin typeface="Georgia" pitchFamily="34" charset="0"/>
                <a:ea typeface="Georgia" pitchFamily="34" charset="-122"/>
                <a:cs typeface="Georgia" pitchFamily="34" charset="-120"/>
              </a:rPr>
              <a:t>01</a:t>
            </a:r>
            <a:endParaRPr lang="en-US" sz="3800" dirty="0"/>
          </a:p>
        </p:txBody>
      </p:sp>
      <p:sp>
        <p:nvSpPr>
          <p:cNvPr id="5" name="Text 3"/>
          <p:cNvSpPr/>
          <p:nvPr/>
        </p:nvSpPr>
        <p:spPr>
          <a:xfrm>
            <a:off x="1645920" y="1280160"/>
            <a:ext cx="6949440" cy="411480"/>
          </a:xfrm>
          <a:prstGeom prst="rect">
            <a:avLst/>
          </a:prstGeom>
          <a:noFill/>
          <a:ln/>
        </p:spPr>
        <p:txBody>
          <a:bodyPr wrap="square" rtlCol="0" anchor="ctr"/>
          <a:lstStyle/>
          <a:p>
            <a:pPr marL="0" indent="0">
              <a:buNone/>
            </a:pPr>
            <a:r>
              <a:rPr lang="en-US" sz="1900" i="1" dirty="0">
                <a:solidFill>
                  <a:srgbClr val="F4EFE5"/>
                </a:solidFill>
                <a:latin typeface="Georgia" pitchFamily="34" charset="0"/>
                <a:ea typeface="Georgia" pitchFamily="34" charset="-122"/>
                <a:cs typeface="Georgia" pitchFamily="34" charset="-120"/>
              </a:rPr>
              <a:t>Law needs value judgments</a:t>
            </a:r>
            <a:endParaRPr lang="en-US" sz="1900" dirty="0"/>
          </a:p>
        </p:txBody>
      </p:sp>
      <p:sp>
        <p:nvSpPr>
          <p:cNvPr id="6" name="Shape 4"/>
          <p:cNvSpPr/>
          <p:nvPr/>
        </p:nvSpPr>
        <p:spPr>
          <a:xfrm>
            <a:off x="1645920" y="1737360"/>
            <a:ext cx="228600" cy="18288"/>
          </a:xfrm>
          <a:prstGeom prst="rect">
            <a:avLst/>
          </a:prstGeom>
          <a:solidFill>
            <a:srgbClr val="E89B3A"/>
          </a:solidFill>
          <a:ln w="12700">
            <a:solidFill>
              <a:srgbClr val="E89B3A"/>
            </a:solidFill>
            <a:prstDash val="solid"/>
          </a:ln>
        </p:spPr>
        <p:txBody>
          <a:bodyPr/>
          <a:lstStyle/>
          <a:p>
            <a:endParaRPr lang="ru-RU"/>
          </a:p>
        </p:txBody>
      </p:sp>
      <p:sp>
        <p:nvSpPr>
          <p:cNvPr id="7" name="Text 5"/>
          <p:cNvSpPr/>
          <p:nvPr/>
        </p:nvSpPr>
        <p:spPr>
          <a:xfrm>
            <a:off x="1645920" y="1828800"/>
            <a:ext cx="6949440" cy="502920"/>
          </a:xfrm>
          <a:prstGeom prst="rect">
            <a:avLst/>
          </a:prstGeom>
          <a:noFill/>
          <a:ln/>
        </p:spPr>
        <p:txBody>
          <a:bodyPr wrap="square" rtlCol="0" anchor="ctr"/>
          <a:lstStyle/>
          <a:p>
            <a:pPr marL="0" indent="0">
              <a:buNone/>
            </a:pPr>
            <a:r>
              <a:rPr lang="en-US" sz="1300" dirty="0">
                <a:solidFill>
                  <a:srgbClr val="B0A89A"/>
                </a:solidFill>
                <a:latin typeface="Calibri" pitchFamily="34" charset="0"/>
                <a:ea typeface="Calibri" pitchFamily="34" charset="-122"/>
                <a:cs typeface="Calibri" pitchFamily="34" charset="-120"/>
              </a:rPr>
              <a:t>Judges weigh interests, consider proportionality, decide what is reasonable.</a:t>
            </a:r>
            <a:endParaRPr lang="en-US" sz="1300" dirty="0"/>
          </a:p>
        </p:txBody>
      </p:sp>
      <p:sp>
        <p:nvSpPr>
          <p:cNvPr id="8" name="Text 6"/>
          <p:cNvSpPr/>
          <p:nvPr/>
        </p:nvSpPr>
        <p:spPr>
          <a:xfrm>
            <a:off x="502920" y="2331720"/>
            <a:ext cx="1005840" cy="777240"/>
          </a:xfrm>
          <a:prstGeom prst="rect">
            <a:avLst/>
          </a:prstGeom>
          <a:noFill/>
          <a:ln/>
        </p:spPr>
        <p:txBody>
          <a:bodyPr wrap="square" rtlCol="0" anchor="t"/>
          <a:lstStyle/>
          <a:p>
            <a:pPr marL="0" indent="0">
              <a:buNone/>
            </a:pPr>
            <a:r>
              <a:rPr lang="en-US" sz="3800" i="1" dirty="0">
                <a:solidFill>
                  <a:srgbClr val="E89B3A"/>
                </a:solidFill>
                <a:latin typeface="Georgia" pitchFamily="34" charset="0"/>
                <a:ea typeface="Georgia" pitchFamily="34" charset="-122"/>
                <a:cs typeface="Georgia" pitchFamily="34" charset="-120"/>
              </a:rPr>
              <a:t>02</a:t>
            </a:r>
            <a:endParaRPr lang="en-US" sz="3800" dirty="0"/>
          </a:p>
        </p:txBody>
      </p:sp>
      <p:sp>
        <p:nvSpPr>
          <p:cNvPr id="9" name="Text 7"/>
          <p:cNvSpPr/>
          <p:nvPr/>
        </p:nvSpPr>
        <p:spPr>
          <a:xfrm>
            <a:off x="1645920" y="2331720"/>
            <a:ext cx="6949440" cy="411480"/>
          </a:xfrm>
          <a:prstGeom prst="rect">
            <a:avLst/>
          </a:prstGeom>
          <a:noFill/>
          <a:ln/>
        </p:spPr>
        <p:txBody>
          <a:bodyPr wrap="square" rtlCol="0" anchor="ctr"/>
          <a:lstStyle/>
          <a:p>
            <a:pPr marL="0" indent="0">
              <a:buNone/>
            </a:pPr>
            <a:r>
              <a:rPr lang="en-US" sz="1900" i="1" dirty="0">
                <a:solidFill>
                  <a:srgbClr val="F4EFE5"/>
                </a:solidFill>
                <a:latin typeface="Georgia" pitchFamily="34" charset="0"/>
                <a:ea typeface="Georgia" pitchFamily="34" charset="-122"/>
                <a:cs typeface="Georgia" pitchFamily="34" charset="-120"/>
              </a:rPr>
              <a:t>Law keeps intentional ambiguity</a:t>
            </a:r>
            <a:endParaRPr lang="en-US" sz="1900" dirty="0"/>
          </a:p>
        </p:txBody>
      </p:sp>
      <p:sp>
        <p:nvSpPr>
          <p:cNvPr id="10" name="Shape 8"/>
          <p:cNvSpPr/>
          <p:nvPr/>
        </p:nvSpPr>
        <p:spPr>
          <a:xfrm>
            <a:off x="1645920" y="2788920"/>
            <a:ext cx="228600" cy="18288"/>
          </a:xfrm>
          <a:prstGeom prst="rect">
            <a:avLst/>
          </a:prstGeom>
          <a:solidFill>
            <a:srgbClr val="E89B3A"/>
          </a:solidFill>
          <a:ln w="12700">
            <a:solidFill>
              <a:srgbClr val="E89B3A"/>
            </a:solidFill>
            <a:prstDash val="solid"/>
          </a:ln>
        </p:spPr>
        <p:txBody>
          <a:bodyPr/>
          <a:lstStyle/>
          <a:p>
            <a:endParaRPr lang="ru-RU"/>
          </a:p>
        </p:txBody>
      </p:sp>
      <p:sp>
        <p:nvSpPr>
          <p:cNvPr id="11" name="Text 9"/>
          <p:cNvSpPr/>
          <p:nvPr/>
        </p:nvSpPr>
        <p:spPr>
          <a:xfrm>
            <a:off x="1645920" y="2880360"/>
            <a:ext cx="6949440" cy="502920"/>
          </a:xfrm>
          <a:prstGeom prst="rect">
            <a:avLst/>
          </a:prstGeom>
          <a:noFill/>
          <a:ln/>
        </p:spPr>
        <p:txBody>
          <a:bodyPr wrap="square" rtlCol="0" anchor="ctr"/>
          <a:lstStyle/>
          <a:p>
            <a:pPr marL="0" indent="0">
              <a:buNone/>
            </a:pPr>
            <a:r>
              <a:rPr lang="en-US" sz="1300" dirty="0">
                <a:solidFill>
                  <a:srgbClr val="B0A89A"/>
                </a:solidFill>
                <a:latin typeface="Calibri" pitchFamily="34" charset="0"/>
                <a:ea typeface="Calibri" pitchFamily="34" charset="-122"/>
                <a:cs typeface="Calibri" pitchFamily="34" charset="-120"/>
              </a:rPr>
              <a:t>Designed to grow into situations no one predicted. A binary machine removes that space.</a:t>
            </a:r>
            <a:endParaRPr lang="en-US" sz="1300" dirty="0"/>
          </a:p>
        </p:txBody>
      </p:sp>
      <p:sp>
        <p:nvSpPr>
          <p:cNvPr id="12" name="Text 10"/>
          <p:cNvSpPr/>
          <p:nvPr/>
        </p:nvSpPr>
        <p:spPr>
          <a:xfrm>
            <a:off x="502920" y="3383280"/>
            <a:ext cx="1005840" cy="777240"/>
          </a:xfrm>
          <a:prstGeom prst="rect">
            <a:avLst/>
          </a:prstGeom>
          <a:noFill/>
          <a:ln/>
        </p:spPr>
        <p:txBody>
          <a:bodyPr wrap="square" rtlCol="0" anchor="t"/>
          <a:lstStyle/>
          <a:p>
            <a:pPr marL="0" indent="0">
              <a:buNone/>
            </a:pPr>
            <a:r>
              <a:rPr lang="en-US" sz="3800" i="1" dirty="0">
                <a:solidFill>
                  <a:srgbClr val="E89B3A"/>
                </a:solidFill>
                <a:latin typeface="Georgia" pitchFamily="34" charset="0"/>
                <a:ea typeface="Georgia" pitchFamily="34" charset="-122"/>
                <a:cs typeface="Georgia" pitchFamily="34" charset="-120"/>
              </a:rPr>
              <a:t>03</a:t>
            </a:r>
            <a:endParaRPr lang="en-US" sz="3800" dirty="0"/>
          </a:p>
        </p:txBody>
      </p:sp>
      <p:sp>
        <p:nvSpPr>
          <p:cNvPr id="13" name="Text 11"/>
          <p:cNvSpPr/>
          <p:nvPr/>
        </p:nvSpPr>
        <p:spPr>
          <a:xfrm>
            <a:off x="1645920" y="3383280"/>
            <a:ext cx="6949440" cy="411480"/>
          </a:xfrm>
          <a:prstGeom prst="rect">
            <a:avLst/>
          </a:prstGeom>
          <a:noFill/>
          <a:ln/>
        </p:spPr>
        <p:txBody>
          <a:bodyPr wrap="square" rtlCol="0" anchor="ctr"/>
          <a:lstStyle/>
          <a:p>
            <a:pPr marL="0" indent="0">
              <a:buNone/>
            </a:pPr>
            <a:r>
              <a:rPr lang="en-US" sz="1900" i="1" dirty="0">
                <a:solidFill>
                  <a:srgbClr val="F4EFE5"/>
                </a:solidFill>
                <a:latin typeface="Georgia" pitchFamily="34" charset="0"/>
                <a:ea typeface="Georgia" pitchFamily="34" charset="-122"/>
                <a:cs typeface="Georgia" pitchFamily="34" charset="-120"/>
              </a:rPr>
              <a:t>Machine learning is backward-looking</a:t>
            </a:r>
            <a:endParaRPr lang="en-US" sz="1900" dirty="0"/>
          </a:p>
        </p:txBody>
      </p:sp>
      <p:sp>
        <p:nvSpPr>
          <p:cNvPr id="14" name="Shape 12"/>
          <p:cNvSpPr/>
          <p:nvPr/>
        </p:nvSpPr>
        <p:spPr>
          <a:xfrm>
            <a:off x="1645920" y="3840480"/>
            <a:ext cx="228600" cy="18288"/>
          </a:xfrm>
          <a:prstGeom prst="rect">
            <a:avLst/>
          </a:prstGeom>
          <a:solidFill>
            <a:srgbClr val="E89B3A"/>
          </a:solidFill>
          <a:ln w="12700">
            <a:solidFill>
              <a:srgbClr val="E89B3A"/>
            </a:solidFill>
            <a:prstDash val="solid"/>
          </a:ln>
        </p:spPr>
        <p:txBody>
          <a:bodyPr/>
          <a:lstStyle/>
          <a:p>
            <a:endParaRPr lang="ru-RU"/>
          </a:p>
        </p:txBody>
      </p:sp>
      <p:sp>
        <p:nvSpPr>
          <p:cNvPr id="15" name="Text 13"/>
          <p:cNvSpPr/>
          <p:nvPr/>
        </p:nvSpPr>
        <p:spPr>
          <a:xfrm>
            <a:off x="1645920" y="3931920"/>
            <a:ext cx="6949440" cy="502920"/>
          </a:xfrm>
          <a:prstGeom prst="rect">
            <a:avLst/>
          </a:prstGeom>
          <a:noFill/>
          <a:ln/>
        </p:spPr>
        <p:txBody>
          <a:bodyPr wrap="square" rtlCol="0" anchor="ctr"/>
          <a:lstStyle/>
          <a:p>
            <a:pPr marL="0" indent="0">
              <a:buNone/>
            </a:pPr>
            <a:r>
              <a:rPr lang="en-US" sz="1300" dirty="0">
                <a:solidFill>
                  <a:srgbClr val="B0A89A"/>
                </a:solidFill>
                <a:latin typeface="Calibri" pitchFamily="34" charset="0"/>
                <a:ea typeface="Calibri" pitchFamily="34" charset="-122"/>
                <a:cs typeface="Calibri" pitchFamily="34" charset="-120"/>
              </a:rPr>
              <a:t>It applies yesterday's standards to today's problems. It can fail when society faces something new.</a:t>
            </a:r>
            <a:endParaRPr lang="en-US" sz="1300" dirty="0"/>
          </a:p>
        </p:txBody>
      </p:sp>
      <p:sp>
        <p:nvSpPr>
          <p:cNvPr id="16" name="Text 14"/>
          <p:cNvSpPr/>
          <p:nvPr/>
        </p:nvSpPr>
        <p:spPr>
          <a:xfrm>
            <a:off x="457200" y="4754880"/>
            <a:ext cx="7315200" cy="274320"/>
          </a:xfrm>
          <a:prstGeom prst="rect">
            <a:avLst/>
          </a:prstGeom>
          <a:noFill/>
          <a:ln/>
        </p:spPr>
        <p:txBody>
          <a:bodyPr wrap="square" rtlCol="0" anchor="ctr"/>
          <a:lstStyle/>
          <a:p>
            <a:pPr marL="0" indent="0" algn="l">
              <a:buNone/>
            </a:pPr>
            <a:r>
              <a:rPr lang="en-US" sz="900" i="1" dirty="0">
                <a:solidFill>
                  <a:srgbClr val="7A746A"/>
                </a:solidFill>
                <a:latin typeface="Calibri" pitchFamily="34" charset="0"/>
                <a:ea typeface="Calibri" pitchFamily="34" charset="-122"/>
                <a:cs typeface="Calibri" pitchFamily="34" charset="-120"/>
              </a:rPr>
              <a:t>Source: Tang (2025), ch. 6.</a:t>
            </a:r>
            <a:endParaRPr lang="en-US" sz="900" dirty="0"/>
          </a:p>
        </p:txBody>
      </p:sp>
      <p:sp>
        <p:nvSpPr>
          <p:cNvPr id="17" name="Text 15"/>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08  -  16</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4181F"/>
        </a:solidFill>
        <a:effectLst/>
      </p:bgPr>
    </p:bg>
    <p:spTree>
      <p:nvGrpSpPr>
        <p:cNvPr id="1" name=""/>
        <p:cNvGrpSpPr/>
        <p:nvPr/>
      </p:nvGrpSpPr>
      <p:grpSpPr>
        <a:xfrm>
          <a:off x="0" y="0"/>
          <a:ext cx="0" cy="0"/>
          <a:chOff x="0" y="0"/>
          <a:chExt cx="0" cy="0"/>
        </a:xfrm>
      </p:grpSpPr>
      <p:sp>
        <p:nvSpPr>
          <p:cNvPr id="2" name="Text 0"/>
          <p:cNvSpPr/>
          <p:nvPr/>
        </p:nvSpPr>
        <p:spPr>
          <a:xfrm>
            <a:off x="457200" y="320040"/>
            <a:ext cx="8229600" cy="731520"/>
          </a:xfrm>
          <a:prstGeom prst="rect">
            <a:avLst/>
          </a:prstGeom>
          <a:noFill/>
          <a:ln/>
        </p:spPr>
        <p:txBody>
          <a:bodyPr wrap="square" lIns="0" tIns="0" rIns="0" bIns="0" rtlCol="0" anchor="t"/>
          <a:lstStyle/>
          <a:p>
            <a:pPr marL="0" indent="0">
              <a:buNone/>
            </a:pPr>
            <a:r>
              <a:rPr lang="en-US" sz="2800" i="1" dirty="0">
                <a:solidFill>
                  <a:srgbClr val="F4EFE5"/>
                </a:solidFill>
                <a:latin typeface="Georgia" pitchFamily="34" charset="0"/>
                <a:ea typeface="Georgia" pitchFamily="34" charset="-122"/>
                <a:cs typeface="Georgia" pitchFamily="34" charset="-120"/>
              </a:rPr>
              <a:t>Two Kinds of Justice</a:t>
            </a:r>
            <a:endParaRPr lang="en-US" sz="2800" dirty="0"/>
          </a:p>
        </p:txBody>
      </p:sp>
      <p:sp>
        <p:nvSpPr>
          <p:cNvPr id="3" name="Shape 1"/>
          <p:cNvSpPr/>
          <p:nvPr/>
        </p:nvSpPr>
        <p:spPr>
          <a:xfrm>
            <a:off x="457200" y="960120"/>
            <a:ext cx="365760" cy="27432"/>
          </a:xfrm>
          <a:prstGeom prst="rect">
            <a:avLst/>
          </a:prstGeom>
          <a:solidFill>
            <a:srgbClr val="E89B3A"/>
          </a:solidFill>
          <a:ln w="12700">
            <a:solidFill>
              <a:srgbClr val="E89B3A"/>
            </a:solidFill>
            <a:prstDash val="solid"/>
          </a:ln>
        </p:spPr>
        <p:txBody>
          <a:bodyPr/>
          <a:lstStyle/>
          <a:p>
            <a:endParaRPr lang="ru-RU"/>
          </a:p>
        </p:txBody>
      </p:sp>
      <p:sp>
        <p:nvSpPr>
          <p:cNvPr id="4" name="Shape 2"/>
          <p:cNvSpPr/>
          <p:nvPr/>
        </p:nvSpPr>
        <p:spPr>
          <a:xfrm>
            <a:off x="457200" y="1280160"/>
            <a:ext cx="3291840" cy="1645920"/>
          </a:xfrm>
          <a:prstGeom prst="rect">
            <a:avLst/>
          </a:prstGeom>
          <a:solidFill>
            <a:srgbClr val="1F242E"/>
          </a:solidFill>
          <a:ln w="12700">
            <a:solidFill>
              <a:srgbClr val="1F242E"/>
            </a:solidFill>
            <a:prstDash val="solid"/>
          </a:ln>
        </p:spPr>
        <p:txBody>
          <a:bodyPr/>
          <a:lstStyle/>
          <a:p>
            <a:endParaRPr lang="ru-RU"/>
          </a:p>
        </p:txBody>
      </p:sp>
      <p:sp>
        <p:nvSpPr>
          <p:cNvPr id="5" name="Text 3"/>
          <p:cNvSpPr/>
          <p:nvPr/>
        </p:nvSpPr>
        <p:spPr>
          <a:xfrm>
            <a:off x="640080" y="1463040"/>
            <a:ext cx="2926080" cy="365760"/>
          </a:xfrm>
          <a:prstGeom prst="rect">
            <a:avLst/>
          </a:prstGeom>
          <a:noFill/>
          <a:ln/>
        </p:spPr>
        <p:txBody>
          <a:bodyPr wrap="square" rtlCol="0" anchor="ctr"/>
          <a:lstStyle/>
          <a:p>
            <a:pPr marL="0" indent="0">
              <a:buNone/>
            </a:pPr>
            <a:r>
              <a:rPr lang="en-US" sz="1100" b="1" kern="0" spc="400" dirty="0">
                <a:solidFill>
                  <a:srgbClr val="B0A89A"/>
                </a:solidFill>
                <a:latin typeface="Calibri" pitchFamily="34" charset="0"/>
                <a:ea typeface="Calibri" pitchFamily="34" charset="-122"/>
                <a:cs typeface="Calibri" pitchFamily="34" charset="-120"/>
              </a:rPr>
              <a:t>CODIFIED JUSTICE</a:t>
            </a:r>
            <a:endParaRPr lang="en-US" sz="1100" dirty="0"/>
          </a:p>
        </p:txBody>
      </p:sp>
      <p:sp>
        <p:nvSpPr>
          <p:cNvPr id="6" name="Shape 4"/>
          <p:cNvSpPr/>
          <p:nvPr/>
        </p:nvSpPr>
        <p:spPr>
          <a:xfrm>
            <a:off x="640080" y="1874520"/>
            <a:ext cx="274320" cy="18288"/>
          </a:xfrm>
          <a:prstGeom prst="rect">
            <a:avLst/>
          </a:prstGeom>
          <a:solidFill>
            <a:srgbClr val="E89B3A"/>
          </a:solidFill>
          <a:ln w="12700">
            <a:solidFill>
              <a:srgbClr val="E89B3A"/>
            </a:solidFill>
            <a:prstDash val="solid"/>
          </a:ln>
        </p:spPr>
        <p:txBody>
          <a:bodyPr/>
          <a:lstStyle/>
          <a:p>
            <a:endParaRPr lang="ru-RU"/>
          </a:p>
        </p:txBody>
      </p:sp>
      <p:sp>
        <p:nvSpPr>
          <p:cNvPr id="7" name="Text 5"/>
          <p:cNvSpPr/>
          <p:nvPr/>
        </p:nvSpPr>
        <p:spPr>
          <a:xfrm>
            <a:off x="640080" y="2057400"/>
            <a:ext cx="2926080" cy="822960"/>
          </a:xfrm>
          <a:prstGeom prst="rect">
            <a:avLst/>
          </a:prstGeom>
          <a:noFill/>
          <a:ln/>
        </p:spPr>
        <p:txBody>
          <a:bodyPr wrap="square" rtlCol="0" anchor="ctr"/>
          <a:lstStyle/>
          <a:p>
            <a:pPr marL="0" indent="0">
              <a:buNone/>
            </a:pPr>
            <a:r>
              <a:rPr lang="en-US" sz="1900" i="1" dirty="0">
                <a:solidFill>
                  <a:srgbClr val="F4EFE5"/>
                </a:solidFill>
                <a:latin typeface="Georgia" pitchFamily="34" charset="0"/>
                <a:ea typeface="Georgia" pitchFamily="34" charset="-122"/>
                <a:cs typeface="Georgia" pitchFamily="34" charset="-120"/>
              </a:rPr>
              <a:t>Clear rules.</a:t>
            </a:r>
            <a:endParaRPr lang="en-US" sz="1900" dirty="0"/>
          </a:p>
          <a:p>
            <a:pPr marL="0" indent="0">
              <a:buNone/>
            </a:pPr>
            <a:r>
              <a:rPr lang="en-US" sz="1900" i="1" dirty="0">
                <a:solidFill>
                  <a:srgbClr val="F4EFE5"/>
                </a:solidFill>
                <a:latin typeface="Georgia" pitchFamily="34" charset="0"/>
                <a:ea typeface="Georgia" pitchFamily="34" charset="-122"/>
                <a:cs typeface="Georgia" pitchFamily="34" charset="-120"/>
              </a:rPr>
              <a:t>Predictability.</a:t>
            </a:r>
            <a:endParaRPr lang="en-US" sz="1900" dirty="0"/>
          </a:p>
        </p:txBody>
      </p:sp>
      <p:sp>
        <p:nvSpPr>
          <p:cNvPr id="8" name="Shape 6"/>
          <p:cNvSpPr/>
          <p:nvPr/>
        </p:nvSpPr>
        <p:spPr>
          <a:xfrm>
            <a:off x="5394960" y="1280160"/>
            <a:ext cx="3291840" cy="1645920"/>
          </a:xfrm>
          <a:prstGeom prst="rect">
            <a:avLst/>
          </a:prstGeom>
          <a:solidFill>
            <a:srgbClr val="1F242E"/>
          </a:solidFill>
          <a:ln w="12700">
            <a:solidFill>
              <a:srgbClr val="1F242E"/>
            </a:solidFill>
            <a:prstDash val="solid"/>
          </a:ln>
        </p:spPr>
        <p:txBody>
          <a:bodyPr/>
          <a:lstStyle/>
          <a:p>
            <a:endParaRPr lang="ru-RU"/>
          </a:p>
        </p:txBody>
      </p:sp>
      <p:sp>
        <p:nvSpPr>
          <p:cNvPr id="9" name="Text 7"/>
          <p:cNvSpPr/>
          <p:nvPr/>
        </p:nvSpPr>
        <p:spPr>
          <a:xfrm>
            <a:off x="5577840" y="1463040"/>
            <a:ext cx="2926080" cy="365760"/>
          </a:xfrm>
          <a:prstGeom prst="rect">
            <a:avLst/>
          </a:prstGeom>
          <a:noFill/>
          <a:ln/>
        </p:spPr>
        <p:txBody>
          <a:bodyPr wrap="square" rtlCol="0" anchor="ctr"/>
          <a:lstStyle/>
          <a:p>
            <a:pPr marL="0" indent="0">
              <a:buNone/>
            </a:pPr>
            <a:r>
              <a:rPr lang="en-US" sz="1100" b="1" kern="0" spc="400" dirty="0">
                <a:solidFill>
                  <a:srgbClr val="B0A89A"/>
                </a:solidFill>
                <a:latin typeface="Calibri" pitchFamily="34" charset="0"/>
                <a:ea typeface="Calibri" pitchFamily="34" charset="-122"/>
                <a:cs typeface="Calibri" pitchFamily="34" charset="-120"/>
              </a:rPr>
              <a:t>EQUITABLE JUSTICE</a:t>
            </a:r>
            <a:endParaRPr lang="en-US" sz="1100" dirty="0"/>
          </a:p>
        </p:txBody>
      </p:sp>
      <p:sp>
        <p:nvSpPr>
          <p:cNvPr id="10" name="Shape 8"/>
          <p:cNvSpPr/>
          <p:nvPr/>
        </p:nvSpPr>
        <p:spPr>
          <a:xfrm>
            <a:off x="5577840" y="1874520"/>
            <a:ext cx="274320" cy="18288"/>
          </a:xfrm>
          <a:prstGeom prst="rect">
            <a:avLst/>
          </a:prstGeom>
          <a:solidFill>
            <a:srgbClr val="E89B3A"/>
          </a:solidFill>
          <a:ln w="12700">
            <a:solidFill>
              <a:srgbClr val="E89B3A"/>
            </a:solidFill>
            <a:prstDash val="solid"/>
          </a:ln>
        </p:spPr>
        <p:txBody>
          <a:bodyPr/>
          <a:lstStyle/>
          <a:p>
            <a:endParaRPr lang="ru-RU"/>
          </a:p>
        </p:txBody>
      </p:sp>
      <p:sp>
        <p:nvSpPr>
          <p:cNvPr id="11" name="Text 9"/>
          <p:cNvSpPr/>
          <p:nvPr/>
        </p:nvSpPr>
        <p:spPr>
          <a:xfrm>
            <a:off x="5577840" y="2057400"/>
            <a:ext cx="2926080" cy="822960"/>
          </a:xfrm>
          <a:prstGeom prst="rect">
            <a:avLst/>
          </a:prstGeom>
          <a:noFill/>
          <a:ln/>
        </p:spPr>
        <p:txBody>
          <a:bodyPr wrap="square" rtlCol="0" anchor="ctr"/>
          <a:lstStyle/>
          <a:p>
            <a:pPr marL="0" indent="0">
              <a:buNone/>
            </a:pPr>
            <a:r>
              <a:rPr lang="en-US" sz="1900" i="1" dirty="0">
                <a:solidFill>
                  <a:srgbClr val="F4EFE5"/>
                </a:solidFill>
                <a:latin typeface="Georgia" pitchFamily="34" charset="0"/>
                <a:ea typeface="Georgia" pitchFamily="34" charset="-122"/>
                <a:cs typeface="Georgia" pitchFamily="34" charset="-120"/>
              </a:rPr>
              <a:t>Human discretion.</a:t>
            </a:r>
            <a:endParaRPr lang="en-US" sz="1900" dirty="0"/>
          </a:p>
          <a:p>
            <a:pPr marL="0" indent="0">
              <a:buNone/>
            </a:pPr>
            <a:r>
              <a:rPr lang="en-US" sz="1900" i="1" dirty="0">
                <a:solidFill>
                  <a:srgbClr val="F4EFE5"/>
                </a:solidFill>
                <a:latin typeface="Georgia" pitchFamily="34" charset="0"/>
                <a:ea typeface="Georgia" pitchFamily="34" charset="-122"/>
                <a:cs typeface="Georgia" pitchFamily="34" charset="-120"/>
              </a:rPr>
              <a:t>Fairness in the case.</a:t>
            </a:r>
            <a:endParaRPr lang="en-US" sz="1900" dirty="0"/>
          </a:p>
        </p:txBody>
      </p:sp>
      <p:sp>
        <p:nvSpPr>
          <p:cNvPr id="12" name="Shape 10"/>
          <p:cNvSpPr/>
          <p:nvPr/>
        </p:nvSpPr>
        <p:spPr>
          <a:xfrm>
            <a:off x="1920240" y="3017520"/>
            <a:ext cx="274320" cy="320040"/>
          </a:xfrm>
          <a:prstGeom prst="downArrow">
            <a:avLst/>
          </a:prstGeom>
          <a:solidFill>
            <a:srgbClr val="E89B3A"/>
          </a:solidFill>
          <a:ln w="12700">
            <a:solidFill>
              <a:srgbClr val="E89B3A"/>
            </a:solidFill>
            <a:prstDash val="solid"/>
          </a:ln>
        </p:spPr>
        <p:txBody>
          <a:bodyPr/>
          <a:lstStyle/>
          <a:p>
            <a:endParaRPr lang="ru-RU"/>
          </a:p>
        </p:txBody>
      </p:sp>
      <p:sp>
        <p:nvSpPr>
          <p:cNvPr id="13" name="Shape 11"/>
          <p:cNvSpPr/>
          <p:nvPr/>
        </p:nvSpPr>
        <p:spPr>
          <a:xfrm>
            <a:off x="6858000" y="3017520"/>
            <a:ext cx="274320" cy="320040"/>
          </a:xfrm>
          <a:prstGeom prst="downArrow">
            <a:avLst/>
          </a:prstGeom>
          <a:solidFill>
            <a:srgbClr val="E89B3A"/>
          </a:solidFill>
          <a:ln w="12700">
            <a:solidFill>
              <a:srgbClr val="E89B3A"/>
            </a:solidFill>
            <a:prstDash val="solid"/>
          </a:ln>
        </p:spPr>
        <p:txBody>
          <a:bodyPr/>
          <a:lstStyle/>
          <a:p>
            <a:endParaRPr lang="ru-RU"/>
          </a:p>
        </p:txBody>
      </p:sp>
      <p:sp>
        <p:nvSpPr>
          <p:cNvPr id="14" name="Shape 12"/>
          <p:cNvSpPr/>
          <p:nvPr/>
        </p:nvSpPr>
        <p:spPr>
          <a:xfrm>
            <a:off x="1371600" y="3474720"/>
            <a:ext cx="6400800" cy="1097280"/>
          </a:xfrm>
          <a:prstGeom prst="rect">
            <a:avLst/>
          </a:prstGeom>
          <a:solidFill>
            <a:srgbClr val="E89B3A"/>
          </a:solidFill>
          <a:ln w="12700">
            <a:solidFill>
              <a:srgbClr val="E89B3A"/>
            </a:solidFill>
            <a:prstDash val="solid"/>
          </a:ln>
        </p:spPr>
        <p:txBody>
          <a:bodyPr/>
          <a:lstStyle/>
          <a:p>
            <a:endParaRPr lang="ru-RU"/>
          </a:p>
        </p:txBody>
      </p:sp>
      <p:sp>
        <p:nvSpPr>
          <p:cNvPr id="15" name="Text 13"/>
          <p:cNvSpPr/>
          <p:nvPr/>
        </p:nvSpPr>
        <p:spPr>
          <a:xfrm>
            <a:off x="1371600" y="3566160"/>
            <a:ext cx="6400800" cy="365760"/>
          </a:xfrm>
          <a:prstGeom prst="rect">
            <a:avLst/>
          </a:prstGeom>
          <a:noFill/>
          <a:ln/>
        </p:spPr>
        <p:txBody>
          <a:bodyPr wrap="square" rtlCol="0" anchor="ctr"/>
          <a:lstStyle/>
          <a:p>
            <a:pPr marL="0" indent="0" algn="ctr">
              <a:buNone/>
            </a:pPr>
            <a:r>
              <a:rPr lang="en-US" sz="1100" b="1" kern="0" spc="400" dirty="0">
                <a:solidFill>
                  <a:srgbClr val="14181F"/>
                </a:solidFill>
                <a:latin typeface="Calibri" pitchFamily="34" charset="0"/>
                <a:ea typeface="Calibri" pitchFamily="34" charset="-122"/>
                <a:cs typeface="Calibri" pitchFamily="34" charset="-120"/>
              </a:rPr>
              <a:t>HYBRID</a:t>
            </a:r>
            <a:endParaRPr lang="en-US" sz="1100" dirty="0"/>
          </a:p>
        </p:txBody>
      </p:sp>
      <p:sp>
        <p:nvSpPr>
          <p:cNvPr id="16" name="Text 14"/>
          <p:cNvSpPr/>
          <p:nvPr/>
        </p:nvSpPr>
        <p:spPr>
          <a:xfrm>
            <a:off x="1371600" y="3931920"/>
            <a:ext cx="6400800" cy="594360"/>
          </a:xfrm>
          <a:prstGeom prst="rect">
            <a:avLst/>
          </a:prstGeom>
          <a:noFill/>
          <a:ln/>
        </p:spPr>
        <p:txBody>
          <a:bodyPr wrap="square" rtlCol="0" anchor="ctr"/>
          <a:lstStyle/>
          <a:p>
            <a:pPr marL="0" indent="0" algn="ctr">
              <a:buNone/>
            </a:pPr>
            <a:r>
              <a:rPr lang="en-US" sz="2400" i="1" dirty="0">
                <a:solidFill>
                  <a:srgbClr val="14181F"/>
                </a:solidFill>
                <a:latin typeface="Georgia" pitchFamily="34" charset="0"/>
                <a:ea typeface="Georgia" pitchFamily="34" charset="-122"/>
                <a:cs typeface="Georgia" pitchFamily="34" charset="-120"/>
              </a:rPr>
              <a:t>AI assists. The human decides.</a:t>
            </a:r>
            <a:endParaRPr lang="en-US" sz="2400" dirty="0"/>
          </a:p>
        </p:txBody>
      </p:sp>
      <p:sp>
        <p:nvSpPr>
          <p:cNvPr id="17" name="Text 15"/>
          <p:cNvSpPr/>
          <p:nvPr/>
        </p:nvSpPr>
        <p:spPr>
          <a:xfrm>
            <a:off x="7955280" y="4754880"/>
            <a:ext cx="1097280" cy="274320"/>
          </a:xfrm>
          <a:prstGeom prst="rect">
            <a:avLst/>
          </a:prstGeom>
          <a:noFill/>
          <a:ln/>
        </p:spPr>
        <p:txBody>
          <a:bodyPr wrap="square" rtlCol="0" anchor="ctr"/>
          <a:lstStyle/>
          <a:p>
            <a:pPr marL="0" indent="0" algn="r">
              <a:buNone/>
            </a:pPr>
            <a:r>
              <a:rPr lang="en-US" sz="900" dirty="0">
                <a:solidFill>
                  <a:srgbClr val="7A746A"/>
                </a:solidFill>
                <a:latin typeface="Calibri" pitchFamily="34" charset="0"/>
                <a:ea typeface="Calibri" pitchFamily="34" charset="-122"/>
                <a:cs typeface="Calibri" pitchFamily="34" charset="-120"/>
              </a:rPr>
              <a:t>09  -  16</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2884</Words>
  <Application>Microsoft Office PowerPoint</Application>
  <PresentationFormat>On-screen Show (16:9)</PresentationFormat>
  <Paragraphs>197</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Smart Court Paradigm</dc:title>
  <dc:subject>PptxGenJS Presentation</dc:subject>
  <dc:creator>Abbosbek Ochilboev</dc:creator>
  <cp:lastModifiedBy>Abbosbek Ochilboyev</cp:lastModifiedBy>
  <cp:revision>2</cp:revision>
  <dcterms:created xsi:type="dcterms:W3CDTF">2026-06-04T08:27:23Z</dcterms:created>
  <dcterms:modified xsi:type="dcterms:W3CDTF">2026-06-04T08:30:34Z</dcterms:modified>
</cp:coreProperties>
</file>